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 autoAdjust="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7" d="100"/>
          <a:sy n="57" d="100"/>
        </p:scale>
        <p:origin x="2808" y="4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400A0B-ED75-49D9-99A8-8AAFBC4C134C}" type="datetimeFigureOut">
              <a:rPr lang="cs-CZ" smtClean="0"/>
              <a:t>31.3.2021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AF00B1-E4E4-402F-8F06-99051D7949F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362246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36A5EC-98BA-4EE0-AEA7-1EA757EC1F58}" type="datetimeFigureOut">
              <a:rPr lang="cs-CZ" smtClean="0"/>
              <a:t>31.3.2021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CA46000-8F2A-4E72-BEF2-49A65B8E9A5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035538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A46000-8F2A-4E72-BEF2-49A65B8E9A54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079111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EE9EB-2A16-44C7-AE7C-7F7AE5277546}" type="datetimeFigureOut">
              <a:rPr lang="cs-CZ" smtClean="0"/>
              <a:t>31.3.2021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A02A73-CDFA-4289-9DDB-7655A44BA51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03047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EE9EB-2A16-44C7-AE7C-7F7AE5277546}" type="datetimeFigureOut">
              <a:rPr lang="cs-CZ" smtClean="0"/>
              <a:t>31.3.2021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A02A73-CDFA-4289-9DDB-7655A44BA51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253895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EE9EB-2A16-44C7-AE7C-7F7AE5277546}" type="datetimeFigureOut">
              <a:rPr lang="cs-CZ" smtClean="0"/>
              <a:t>31.3.2021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A02A73-CDFA-4289-9DDB-7655A44BA51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792767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EE9EB-2A16-44C7-AE7C-7F7AE5277546}" type="datetimeFigureOut">
              <a:rPr lang="cs-CZ" smtClean="0"/>
              <a:t>31.3.2021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A02A73-CDFA-4289-9DDB-7655A44BA51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4962530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EE9EB-2A16-44C7-AE7C-7F7AE5277546}" type="datetimeFigureOut">
              <a:rPr lang="cs-CZ" smtClean="0"/>
              <a:t>31.3.2021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A02A73-CDFA-4289-9DDB-7655A44BA51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711385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cs-CZ" dirty="0" smtClean="0"/>
              <a:t>                        </a:t>
            </a:r>
            <a:br>
              <a:rPr lang="cs-CZ" dirty="0" smtClean="0"/>
            </a:br>
            <a:r>
              <a:rPr lang="cs-CZ" dirty="0" smtClean="0"/>
              <a:t>Co celé dny děláte?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EE9EB-2A16-44C7-AE7C-7F7AE5277546}" type="datetimeFigureOut">
              <a:rPr lang="cs-CZ" smtClean="0"/>
              <a:t>31.3.2021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A02A73-CDFA-4289-9DDB-7655A44BA512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010324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EE9EB-2A16-44C7-AE7C-7F7AE5277546}" type="datetimeFigureOut">
              <a:rPr lang="cs-CZ" smtClean="0"/>
              <a:t>31.3.2021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A02A73-CDFA-4289-9DDB-7655A44BA51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886760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EE9EB-2A16-44C7-AE7C-7F7AE5277546}" type="datetimeFigureOut">
              <a:rPr lang="cs-CZ" smtClean="0"/>
              <a:t>31.3.2021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A02A73-CDFA-4289-9DDB-7655A44BA51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565663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EE9EB-2A16-44C7-AE7C-7F7AE5277546}" type="datetimeFigureOut">
              <a:rPr lang="cs-CZ" smtClean="0"/>
              <a:t>31.3.2021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A02A73-CDFA-4289-9DDB-7655A44BA51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68310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EE9EB-2A16-44C7-AE7C-7F7AE5277546}" type="datetimeFigureOut">
              <a:rPr lang="cs-CZ" smtClean="0"/>
              <a:t>31.3.2021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A02A73-CDFA-4289-9DDB-7655A44BA51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23722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EE9EB-2A16-44C7-AE7C-7F7AE5277546}" type="datetimeFigureOut">
              <a:rPr lang="cs-CZ" smtClean="0"/>
              <a:t>31.3.2021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A02A73-CDFA-4289-9DDB-7655A44BA51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614864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DEE9EB-2A16-44C7-AE7C-7F7AE5277546}" type="datetimeFigureOut">
              <a:rPr lang="cs-CZ" smtClean="0"/>
              <a:t>31.3.2021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A02A73-CDFA-4289-9DDB-7655A44BA51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93748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jpg"/><Relationship Id="rId4" Type="http://schemas.openxmlformats.org/officeDocument/2006/relationships/image" Target="../media/image7.jp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fitcoach.cz/?p=12835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 smtClean="0"/>
              <a:t>Volno s pohybem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4043966"/>
            <a:ext cx="9144000" cy="1648496"/>
          </a:xfrm>
        </p:spPr>
        <p:txBody>
          <a:bodyPr/>
          <a:lstStyle/>
          <a:p>
            <a:r>
              <a:rPr lang="cs-CZ" dirty="0" smtClean="0"/>
              <a:t>Informace a doporučení pro žatecké „</a:t>
            </a:r>
            <a:r>
              <a:rPr lang="cs-CZ" dirty="0" err="1" smtClean="0"/>
              <a:t>Sousošáky</a:t>
            </a:r>
            <a:r>
              <a:rPr lang="cs-CZ" dirty="0" smtClean="0"/>
              <a:t>“ v době nařízeného volna.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17123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84881"/>
          </a:xfrm>
        </p:spPr>
        <p:txBody>
          <a:bodyPr>
            <a:normAutofit fontScale="90000"/>
          </a:bodyPr>
          <a:lstStyle/>
          <a:p>
            <a:r>
              <a:rPr lang="cs-CZ" sz="3600" b="1" dirty="0" smtClean="0"/>
              <a:t>                                         doporučení</a:t>
            </a:r>
            <a:endParaRPr lang="cs-CZ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850006"/>
            <a:ext cx="10515600" cy="5782614"/>
          </a:xfrm>
        </p:spPr>
        <p:txBody>
          <a:bodyPr/>
          <a:lstStyle/>
          <a:p>
            <a:r>
              <a:rPr lang="cs-CZ" dirty="0"/>
              <a:t>n</a:t>
            </a:r>
            <a:r>
              <a:rPr lang="cs-CZ" dirty="0" smtClean="0"/>
              <a:t>aměřte si v blízkosti bydliště okruh 4km, ideálně v přírodě</a:t>
            </a:r>
          </a:p>
          <a:p>
            <a:endParaRPr lang="cs-CZ" dirty="0" smtClean="0"/>
          </a:p>
          <a:p>
            <a:r>
              <a:rPr lang="cs-CZ" dirty="0" smtClean="0"/>
              <a:t>3x týdně si ho proběhněte volným tempem, můžete proložit chůzí</a:t>
            </a:r>
          </a:p>
          <a:p>
            <a:endParaRPr lang="cs-CZ" dirty="0"/>
          </a:p>
          <a:p>
            <a:r>
              <a:rPr lang="cs-CZ" dirty="0" smtClean="0"/>
              <a:t>v chodící pauze si změřte TF, jestli jste v zóně spalování tuků</a:t>
            </a:r>
          </a:p>
          <a:p>
            <a:endParaRPr lang="cs-CZ" dirty="0"/>
          </a:p>
          <a:p>
            <a:r>
              <a:rPr lang="cs-CZ" dirty="0"/>
              <a:t>p</a:t>
            </a:r>
            <a:r>
              <a:rPr lang="cs-CZ" dirty="0" smtClean="0"/>
              <a:t>řed joggingem se nemusíte protahovat, udělejte to po doběhnutí</a:t>
            </a:r>
          </a:p>
          <a:p>
            <a:endParaRPr lang="cs-CZ" dirty="0"/>
          </a:p>
          <a:p>
            <a:r>
              <a:rPr lang="cs-CZ" dirty="0"/>
              <a:t>p</a:t>
            </a:r>
            <a:r>
              <a:rPr lang="cs-CZ" dirty="0" smtClean="0"/>
              <a:t>rotažení spojte s lehkým posilováním - jen pro zpevnění</a:t>
            </a:r>
          </a:p>
          <a:p>
            <a:endParaRPr lang="cs-CZ" dirty="0"/>
          </a:p>
          <a:p>
            <a:r>
              <a:rPr lang="cs-CZ" dirty="0"/>
              <a:t>p</a:t>
            </a:r>
            <a:r>
              <a:rPr lang="cs-CZ" dirty="0" smtClean="0"/>
              <a:t>ohyb v přírodě je povolen, roušku nasaďte, když míjíte kolemjdoucí</a:t>
            </a:r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78497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954994"/>
          </a:xfrm>
        </p:spPr>
        <p:txBody>
          <a:bodyPr>
            <a:normAutofit fontScale="90000"/>
          </a:bodyPr>
          <a:lstStyle/>
          <a:p>
            <a:r>
              <a:rPr lang="cs-CZ" sz="2400" b="1" dirty="0" smtClean="0"/>
              <a:t>- po běhání si dejte spolu s protahováním tyto cviky, počet, který vydržíte (max. 10´)</a:t>
            </a:r>
            <a:br>
              <a:rPr lang="cs-CZ" sz="2400" b="1" dirty="0" smtClean="0"/>
            </a:br>
            <a:r>
              <a:rPr lang="cs-CZ" sz="2400" b="1" dirty="0" smtClean="0"/>
              <a:t>- z „</a:t>
            </a:r>
            <a:r>
              <a:rPr lang="cs-CZ" sz="2400" b="1" dirty="0" err="1" smtClean="0"/>
              <a:t>těláku</a:t>
            </a:r>
            <a:r>
              <a:rPr lang="cs-CZ" sz="2400" b="1" dirty="0" smtClean="0"/>
              <a:t>“ znáte protahovací cviky i zdravotně nezávadné provádění posilovacích cviků </a:t>
            </a:r>
            <a:br>
              <a:rPr lang="cs-CZ" sz="2400" b="1" dirty="0" smtClean="0"/>
            </a:br>
            <a:r>
              <a:rPr lang="cs-CZ" sz="2400" b="1" dirty="0" smtClean="0"/>
              <a:t>- </a:t>
            </a:r>
            <a:r>
              <a:rPr lang="cs-CZ" sz="2400" b="1" dirty="0" err="1" smtClean="0"/>
              <a:t>nazapomeňte</a:t>
            </a:r>
            <a:r>
              <a:rPr lang="cs-CZ" sz="2400" b="1" dirty="0" smtClean="0"/>
              <a:t> pít a neprochladněte (hlavně bedra)</a:t>
            </a:r>
            <a:r>
              <a:rPr lang="cs-CZ" sz="2400" dirty="0" smtClean="0"/>
              <a:t/>
            </a:r>
            <a:br>
              <a:rPr lang="cs-CZ" sz="2400" dirty="0" smtClean="0"/>
            </a:br>
            <a:r>
              <a:rPr lang="cs-CZ" sz="2400" dirty="0" smtClean="0"/>
              <a:t>1. mužský klik + 2. dámský klik (prsní svaly, paže, břišní svaly), 3. prkno (břišní svaly, svaly ramene), 4. zadní klik „</a:t>
            </a:r>
            <a:r>
              <a:rPr lang="cs-CZ" sz="2400" dirty="0" err="1" smtClean="0"/>
              <a:t>klencák</a:t>
            </a:r>
            <a:r>
              <a:rPr lang="cs-CZ" sz="2400" dirty="0" smtClean="0"/>
              <a:t>“(triceps, </a:t>
            </a:r>
            <a:r>
              <a:rPr lang="cs-CZ" sz="2400" dirty="0" err="1" smtClean="0"/>
              <a:t>mezilopatkové</a:t>
            </a:r>
            <a:r>
              <a:rPr lang="cs-CZ" sz="2400" dirty="0" smtClean="0"/>
              <a:t> svaly). </a:t>
            </a:r>
            <a:endParaRPr lang="cs-CZ" sz="2400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854" y="2636150"/>
            <a:ext cx="3425588" cy="2017052"/>
          </a:xfrm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5650" y="2844575"/>
            <a:ext cx="3632863" cy="2013031"/>
          </a:xfrm>
          <a:prstGeom prst="rect">
            <a:avLst/>
          </a:prstGeom>
        </p:spPr>
      </p:pic>
      <p:pic>
        <p:nvPicPr>
          <p:cNvPr id="8" name="Obrázek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4849" y="4653202"/>
            <a:ext cx="4085515" cy="2204797"/>
          </a:xfrm>
          <a:prstGeom prst="rect">
            <a:avLst/>
          </a:prstGeom>
        </p:spPr>
      </p:pic>
      <p:pic>
        <p:nvPicPr>
          <p:cNvPr id="9" name="Obrázek 8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77969" y="4857607"/>
            <a:ext cx="4408227" cy="2000392"/>
          </a:xfrm>
          <a:prstGeom prst="rect">
            <a:avLst/>
          </a:prstGeom>
        </p:spPr>
      </p:pic>
      <p:sp>
        <p:nvSpPr>
          <p:cNvPr id="10" name="TextovéPole 9"/>
          <p:cNvSpPr txBox="1"/>
          <p:nvPr/>
        </p:nvSpPr>
        <p:spPr>
          <a:xfrm>
            <a:off x="3261815" y="3029803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1</a:t>
            </a:r>
            <a:endParaRPr lang="cs-CZ" dirty="0"/>
          </a:p>
        </p:txBody>
      </p:sp>
      <p:sp>
        <p:nvSpPr>
          <p:cNvPr id="11" name="TextovéPole 10"/>
          <p:cNvSpPr txBox="1"/>
          <p:nvPr/>
        </p:nvSpPr>
        <p:spPr>
          <a:xfrm>
            <a:off x="8038532" y="308948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/>
              <a:t>2</a:t>
            </a:r>
            <a:endParaRPr lang="cs-CZ" b="1" dirty="0"/>
          </a:p>
        </p:txBody>
      </p:sp>
      <p:sp>
        <p:nvSpPr>
          <p:cNvPr id="13" name="TextovéPole 12"/>
          <p:cNvSpPr txBox="1"/>
          <p:nvPr/>
        </p:nvSpPr>
        <p:spPr>
          <a:xfrm>
            <a:off x="3563501" y="627797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3</a:t>
            </a:r>
            <a:endParaRPr lang="cs-CZ" dirty="0"/>
          </a:p>
        </p:txBody>
      </p:sp>
      <p:sp>
        <p:nvSpPr>
          <p:cNvPr id="14" name="TextovéPole 13"/>
          <p:cNvSpPr txBox="1"/>
          <p:nvPr/>
        </p:nvSpPr>
        <p:spPr>
          <a:xfrm>
            <a:off x="10072048" y="537721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/>
              <a:t>4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2501875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371854"/>
          </a:xfrm>
        </p:spPr>
        <p:txBody>
          <a:bodyPr>
            <a:normAutofit fontScale="90000"/>
          </a:bodyPr>
          <a:lstStyle/>
          <a:p>
            <a:r>
              <a:rPr lang="cs-CZ" sz="3600" b="1" dirty="0" smtClean="0"/>
              <a:t>                                            Závěrem</a:t>
            </a:r>
            <a:endParaRPr lang="cs-CZ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736980"/>
            <a:ext cx="10515600" cy="5882184"/>
          </a:xfrm>
        </p:spPr>
        <p:txBody>
          <a:bodyPr/>
          <a:lstStyle/>
          <a:p>
            <a:r>
              <a:rPr lang="cs-CZ" dirty="0"/>
              <a:t>p</a:t>
            </a:r>
            <a:r>
              <a:rPr lang="cs-CZ" dirty="0" smtClean="0"/>
              <a:t>okud 3x týdně absolvujete </a:t>
            </a:r>
            <a:r>
              <a:rPr lang="cs-CZ" dirty="0" err="1" smtClean="0"/>
              <a:t>slide</a:t>
            </a:r>
            <a:r>
              <a:rPr lang="cs-CZ" dirty="0" smtClean="0"/>
              <a:t> č. 10 a 11 budete tam, kde by měl být normální, zdravě žijící nesportovec. Že je to hodně? Hm, </a:t>
            </a:r>
            <a:r>
              <a:rPr lang="cs-CZ" b="1" dirty="0" smtClean="0"/>
              <a:t>bohužel.</a:t>
            </a:r>
          </a:p>
          <a:p>
            <a:endParaRPr lang="cs-CZ" b="1" dirty="0"/>
          </a:p>
          <a:p>
            <a:r>
              <a:rPr lang="cs-CZ" dirty="0"/>
              <a:t>s</a:t>
            </a:r>
            <a:r>
              <a:rPr lang="cs-CZ" dirty="0" smtClean="0"/>
              <a:t>portovci dorosteneckého věku mají 5 až 6 zátěžových dnů v týdnu, nekouří, zdravě se stravují apod.</a:t>
            </a:r>
          </a:p>
          <a:p>
            <a:endParaRPr lang="cs-CZ" dirty="0"/>
          </a:p>
          <a:p>
            <a:r>
              <a:rPr lang="cs-CZ" dirty="0"/>
              <a:t>z</a:t>
            </a:r>
            <a:r>
              <a:rPr lang="cs-CZ" dirty="0" smtClean="0"/>
              <a:t>áměrně je neoslovuji, protože mají jistě v </a:t>
            </a:r>
            <a:r>
              <a:rPr lang="cs-CZ" dirty="0" err="1" smtClean="0"/>
              <a:t>coronavirovém</a:t>
            </a:r>
            <a:r>
              <a:rPr lang="cs-CZ" dirty="0" smtClean="0"/>
              <a:t> období individuální plány od svých trenérů, nebo je jejich příprava v tomto nelehkém období jinak organizována. </a:t>
            </a:r>
          </a:p>
          <a:p>
            <a:endParaRPr lang="cs-CZ" dirty="0"/>
          </a:p>
          <a:p>
            <a:r>
              <a:rPr lang="cs-CZ" sz="3600" u="sng" dirty="0" smtClean="0"/>
              <a:t>Takže nesportovci, 3x týdně </a:t>
            </a:r>
            <a:r>
              <a:rPr lang="cs-CZ" sz="3600" u="sng" dirty="0" err="1" smtClean="0"/>
              <a:t>slide</a:t>
            </a:r>
            <a:r>
              <a:rPr lang="cs-CZ" sz="3600" u="sng" dirty="0" smtClean="0"/>
              <a:t> 10 + 11, ať nežijete </a:t>
            </a:r>
            <a:r>
              <a:rPr lang="cs-CZ" sz="3600" b="1" u="sng" dirty="0" smtClean="0"/>
              <a:t>„</a:t>
            </a:r>
            <a:r>
              <a:rPr lang="cs-CZ" sz="3600" b="1" dirty="0" smtClean="0"/>
              <a:t>blbě“.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0687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Zdravím Vás. Vy byste sportovat měli, </a:t>
            </a:r>
            <a:br>
              <a:rPr lang="cs-CZ" b="1" dirty="0" smtClean="0"/>
            </a:br>
            <a:r>
              <a:rPr lang="cs-CZ" b="1" dirty="0" smtClean="0"/>
              <a:t>já už ve svém věku musím </a:t>
            </a:r>
            <a:r>
              <a:rPr lang="cs-CZ" b="1" dirty="0" smtClean="0">
                <a:sym typeface="Wingdings" panose="05000000000000000000" pitchFamily="2" charset="2"/>
              </a:rPr>
              <a:t>.</a:t>
            </a:r>
            <a:r>
              <a:rPr lang="cs-CZ" sz="2000" b="1" dirty="0" smtClean="0">
                <a:sym typeface="Wingdings" panose="05000000000000000000" pitchFamily="2" charset="2"/>
              </a:rPr>
              <a:t> Mgr. František Sajdl</a:t>
            </a:r>
            <a:endParaRPr lang="cs-CZ" b="1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41679" y="2073499"/>
            <a:ext cx="8564451" cy="4687909"/>
          </a:xfrm>
        </p:spPr>
      </p:pic>
    </p:spTree>
    <p:extLst>
      <p:ext uri="{BB962C8B-B14F-4D97-AF65-F5344CB8AC3E}">
        <p14:creationId xmlns:p14="http://schemas.microsoft.com/office/powerpoint/2010/main" val="2987128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Co celé dny děláte, hýbete se?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416676"/>
            <a:ext cx="10515600" cy="5061397"/>
          </a:xfrm>
        </p:spPr>
        <p:txBody>
          <a:bodyPr/>
          <a:lstStyle/>
          <a:p>
            <a:r>
              <a:rPr lang="cs-CZ" dirty="0" smtClean="0"/>
              <a:t>Víte, kolik času se máte věnovat týdně pohybu?</a:t>
            </a:r>
          </a:p>
          <a:p>
            <a:endParaRPr lang="cs-CZ" dirty="0"/>
          </a:p>
          <a:p>
            <a:r>
              <a:rPr lang="cs-CZ" dirty="0" smtClean="0"/>
              <a:t>Víte, kolik energie máte týdně „spálit“ pohybem, abyste netloustli?</a:t>
            </a:r>
          </a:p>
          <a:p>
            <a:endParaRPr lang="cs-CZ" dirty="0"/>
          </a:p>
          <a:p>
            <a:r>
              <a:rPr lang="cs-CZ" dirty="0" smtClean="0"/>
              <a:t>Víte, jakou máte klidovou a maximální tepovou frekvenci (TF)?</a:t>
            </a:r>
          </a:p>
          <a:p>
            <a:endParaRPr lang="cs-CZ" dirty="0"/>
          </a:p>
          <a:p>
            <a:r>
              <a:rPr lang="cs-CZ" dirty="0" smtClean="0"/>
              <a:t>Víte, co je to bazální metabolismus, </a:t>
            </a:r>
            <a:r>
              <a:rPr lang="cs-CZ" dirty="0" err="1" smtClean="0"/>
              <a:t>kJ</a:t>
            </a:r>
            <a:r>
              <a:rPr lang="cs-CZ" dirty="0"/>
              <a:t> </a:t>
            </a:r>
            <a:r>
              <a:rPr lang="cs-CZ" dirty="0" smtClean="0"/>
              <a:t>a kcal?</a:t>
            </a:r>
          </a:p>
          <a:p>
            <a:endParaRPr lang="cs-CZ" dirty="0"/>
          </a:p>
          <a:p>
            <a:r>
              <a:rPr lang="cs-CZ" dirty="0" smtClean="0"/>
              <a:t>Koho to nezajímá, otočte se na gauči z levého na pravý, vy ostatní skočte na další </a:t>
            </a:r>
            <a:r>
              <a:rPr lang="cs-CZ" dirty="0" err="1" smtClean="0"/>
              <a:t>slide</a:t>
            </a:r>
            <a:r>
              <a:rPr lang="cs-CZ" dirty="0" smtClean="0"/>
              <a:t>.</a:t>
            </a:r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098239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97005"/>
          </a:xfrm>
        </p:spPr>
        <p:txBody>
          <a:bodyPr/>
          <a:lstStyle/>
          <a:p>
            <a:r>
              <a:rPr lang="cs-CZ" b="1" dirty="0" smtClean="0"/>
              <a:t>                        Názory odborníků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262130"/>
            <a:ext cx="10515600" cy="5254579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Co odborník, to názor.</a:t>
            </a:r>
          </a:p>
          <a:p>
            <a:endParaRPr lang="cs-CZ" dirty="0"/>
          </a:p>
          <a:p>
            <a:r>
              <a:rPr lang="cs-CZ" dirty="0" smtClean="0"/>
              <a:t>Co člověk, to jiný metabolismus.</a:t>
            </a:r>
          </a:p>
          <a:p>
            <a:endParaRPr lang="cs-CZ" dirty="0"/>
          </a:p>
          <a:p>
            <a:r>
              <a:rPr lang="cs-CZ" dirty="0" smtClean="0"/>
              <a:t>Co člověk, to jinak silná vůle.</a:t>
            </a:r>
          </a:p>
          <a:p>
            <a:endParaRPr lang="cs-CZ" dirty="0"/>
          </a:p>
          <a:p>
            <a:r>
              <a:rPr lang="cs-CZ" dirty="0" smtClean="0"/>
              <a:t>Co stát, to jiný vztah k pohybu, to samé platí o rodinách.</a:t>
            </a:r>
          </a:p>
          <a:p>
            <a:endParaRPr lang="cs-CZ" dirty="0"/>
          </a:p>
          <a:p>
            <a:r>
              <a:rPr lang="cs-CZ" dirty="0" smtClean="0"/>
              <a:t>Nabízím celkem střízlivý článek, ale možná pro nesportovce až moc učený. Přečtěte a potom to zjednodušíme. </a:t>
            </a:r>
            <a:r>
              <a:rPr lang="cs-CZ" dirty="0">
                <a:hlinkClick r:id="rId2"/>
              </a:rPr>
              <a:t>https://www.fitcoach.cz/?p=12835</a:t>
            </a:r>
            <a:endParaRPr lang="cs-CZ" dirty="0" smtClean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55341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5636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656824"/>
            <a:ext cx="10515600" cy="5975796"/>
          </a:xfrm>
        </p:spPr>
        <p:txBody>
          <a:bodyPr>
            <a:normAutofit/>
          </a:bodyPr>
          <a:lstStyle/>
          <a:p>
            <a:r>
              <a:rPr lang="cs-CZ" dirty="0" smtClean="0"/>
              <a:t>Co tomu článku říkáte? Američané by denně sportovali 30´. To v našem rytmu života není reálné. </a:t>
            </a:r>
          </a:p>
          <a:p>
            <a:endParaRPr lang="cs-CZ" dirty="0"/>
          </a:p>
          <a:p>
            <a:r>
              <a:rPr lang="cs-CZ" dirty="0" smtClean="0"/>
              <a:t>V článku ale už bylo docela střízlivě uvedeno množství energie, kterou byte měli vysportovat za týden.</a:t>
            </a:r>
          </a:p>
          <a:p>
            <a:endParaRPr lang="cs-CZ" dirty="0"/>
          </a:p>
          <a:p>
            <a:r>
              <a:rPr lang="cs-CZ" dirty="0" smtClean="0"/>
              <a:t>Vyznáte se v pojmech nízká, střední a vysoká aerobní aktivita? My se nebudeme bavit o vysoké, stačí nízká a střední.</a:t>
            </a:r>
          </a:p>
          <a:p>
            <a:endParaRPr lang="cs-CZ" dirty="0"/>
          </a:p>
          <a:p>
            <a:r>
              <a:rPr lang="cs-CZ" b="1" dirty="0" smtClean="0"/>
              <a:t>Teď si změřte klidovou TF. </a:t>
            </a:r>
            <a:r>
              <a:rPr lang="cs-CZ" dirty="0"/>
              <a:t>P</a:t>
            </a:r>
            <a:r>
              <a:rPr lang="cs-CZ" dirty="0" smtClean="0"/>
              <a:t>okrčte </a:t>
            </a:r>
            <a:r>
              <a:rPr lang="cs-CZ" dirty="0"/>
              <a:t>pravou paži v lokti a otočte ruku dlaní </a:t>
            </a:r>
            <a:r>
              <a:rPr lang="cs-CZ" dirty="0" smtClean="0"/>
              <a:t>vzhůru. čtyři </a:t>
            </a:r>
            <a:r>
              <a:rPr lang="cs-CZ" dirty="0"/>
              <a:t>prsty (kromě palce) levé ruky přiložte do prohlubně na palcové straně pravé paže těsně za </a:t>
            </a:r>
            <a:r>
              <a:rPr lang="cs-CZ" dirty="0" smtClean="0"/>
              <a:t>zápěstím. Měřte 15´´, a pak x 4.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Až se to naučíte, lépe změříte ty vyšší hodnoty TF. </a:t>
            </a:r>
            <a:r>
              <a:rPr lang="cs-CZ" sz="1000" dirty="0" smtClean="0"/>
              <a:t>´ znamení minuta, ´´ znamená vteřina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2933290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34096" y="193183"/>
            <a:ext cx="10619704" cy="515155"/>
          </a:xfrm>
        </p:spPr>
        <p:txBody>
          <a:bodyPr>
            <a:normAutofit fontScale="90000"/>
          </a:bodyPr>
          <a:lstStyle/>
          <a:p>
            <a:r>
              <a:rPr lang="cs-CZ" sz="3600" b="1" dirty="0" smtClean="0"/>
              <a:t>Tak začneme konkrétně, jak shodit, nebo aspoň nepřibrat ? </a:t>
            </a:r>
            <a:r>
              <a:rPr lang="cs-CZ" sz="3600" b="1" dirty="0"/>
              <a:t>!</a:t>
            </a:r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0" y="1953822"/>
            <a:ext cx="6229350" cy="3648075"/>
          </a:xfrm>
        </p:spPr>
      </p:pic>
      <p:sp>
        <p:nvSpPr>
          <p:cNvPr id="5" name="TextovéPole 4"/>
          <p:cNvSpPr txBox="1"/>
          <p:nvPr/>
        </p:nvSpPr>
        <p:spPr>
          <a:xfrm>
            <a:off x="838200" y="708338"/>
            <a:ext cx="4829578" cy="63709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Tehdy tlustí Američané vymysleli v 70. letech </a:t>
            </a:r>
            <a:r>
              <a:rPr lang="cs-CZ" sz="2400" b="1" dirty="0"/>
              <a:t>j</a:t>
            </a:r>
            <a:r>
              <a:rPr lang="cs-CZ" sz="2400" b="1" dirty="0" smtClean="0"/>
              <a:t>ogging.</a:t>
            </a:r>
          </a:p>
          <a:p>
            <a:endParaRPr lang="cs-CZ" sz="2400" b="1" dirty="0" smtClean="0"/>
          </a:p>
          <a:p>
            <a:r>
              <a:rPr lang="cs-CZ" sz="2400" b="1" dirty="0" smtClean="0"/>
              <a:t>Jogging – </a:t>
            </a:r>
            <a:r>
              <a:rPr lang="cs-CZ" sz="2400" dirty="0" smtClean="0"/>
              <a:t>nejpomalejší forma běhu v tempu okolo 7 ´/ km.  Může být prokládána chůzí. Jde o to zůstat v zóně 60% - 70% maximální TF po dobu několika </a:t>
            </a:r>
            <a:r>
              <a:rPr lang="cs-CZ" sz="2400" dirty="0" err="1" smtClean="0"/>
              <a:t>desetiminut</a:t>
            </a:r>
            <a:r>
              <a:rPr lang="cs-CZ" sz="2400" dirty="0" smtClean="0"/>
              <a:t>. </a:t>
            </a:r>
          </a:p>
          <a:p>
            <a:endParaRPr lang="cs-CZ" sz="2400" dirty="0"/>
          </a:p>
          <a:p>
            <a:r>
              <a:rPr lang="cs-CZ" sz="2400" dirty="0" smtClean="0"/>
              <a:t>Systémy, odbourávající tuky, se zaktivují až kolem </a:t>
            </a:r>
            <a:r>
              <a:rPr lang="cs-CZ" sz="2400" b="1" dirty="0" smtClean="0"/>
              <a:t>12 ´, tzn. 15´nemá cenu.</a:t>
            </a:r>
          </a:p>
          <a:p>
            <a:r>
              <a:rPr lang="cs-CZ" sz="2400" dirty="0" smtClean="0"/>
              <a:t>„Amíci“ k tomu vynalezli přehrávač hudby </a:t>
            </a:r>
            <a:r>
              <a:rPr lang="cs-CZ" sz="2400" b="1" dirty="0" smtClean="0"/>
              <a:t>walkman</a:t>
            </a:r>
            <a:r>
              <a:rPr lang="cs-CZ" sz="2400" dirty="0"/>
              <a:t> </a:t>
            </a:r>
            <a:r>
              <a:rPr lang="cs-CZ" sz="2400" dirty="0" smtClean="0"/>
              <a:t>připevněný k pasu se sluchátky. Běhali pak třeba na </a:t>
            </a:r>
            <a:r>
              <a:rPr lang="cs-CZ" sz="2400" dirty="0"/>
              <a:t>8</a:t>
            </a:r>
            <a:r>
              <a:rPr lang="cs-CZ" sz="2400" dirty="0" smtClean="0"/>
              <a:t> písniček a půlhodina uběhla jak nic.</a:t>
            </a:r>
            <a:endParaRPr lang="cs-CZ" sz="24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609792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115911"/>
            <a:ext cx="10515600" cy="579548"/>
          </a:xfrm>
        </p:spPr>
        <p:txBody>
          <a:bodyPr>
            <a:noAutofit/>
          </a:bodyPr>
          <a:lstStyle/>
          <a:p>
            <a:r>
              <a:rPr lang="cs-CZ" sz="3600" b="1" dirty="0" smtClean="0"/>
              <a:t>                                       Jogging a my ?</a:t>
            </a:r>
            <a:endParaRPr lang="cs-CZ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695458"/>
            <a:ext cx="10515600" cy="5975797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- Nemáte walkman, máte ale mp3, </a:t>
            </a:r>
          </a:p>
          <a:p>
            <a:pPr marL="0" indent="0">
              <a:buNone/>
            </a:pPr>
            <a:r>
              <a:rPr lang="cs-CZ" dirty="0" smtClean="0"/>
              <a:t>  telefony se </a:t>
            </a:r>
            <a:r>
              <a:rPr lang="cs-CZ" dirty="0" err="1" smtClean="0"/>
              <a:t>sportaplikacemi</a:t>
            </a:r>
            <a:r>
              <a:rPr lang="cs-CZ" dirty="0" smtClean="0"/>
              <a:t>.</a:t>
            </a:r>
          </a:p>
          <a:p>
            <a:pPr marL="0" indent="0">
              <a:buNone/>
            </a:pPr>
            <a:r>
              <a:rPr lang="cs-CZ" dirty="0" smtClean="0"/>
              <a:t>- Máte chytré hodinky měřící tep,</a:t>
            </a:r>
          </a:p>
          <a:p>
            <a:pPr marL="0" indent="0">
              <a:buNone/>
            </a:pPr>
            <a:r>
              <a:rPr lang="cs-CZ" dirty="0" smtClean="0"/>
              <a:t>  už umíte měřit TF i ručně.</a:t>
            </a:r>
          </a:p>
          <a:p>
            <a:pPr marL="0" indent="0">
              <a:buNone/>
            </a:pPr>
            <a:r>
              <a:rPr lang="cs-CZ" dirty="0" smtClean="0"/>
              <a:t>- obr. = tepová „kalkulačka“ pro osobu </a:t>
            </a:r>
          </a:p>
          <a:p>
            <a:pPr marL="0" indent="0">
              <a:buNone/>
            </a:pPr>
            <a:r>
              <a:rPr lang="cs-CZ" dirty="0" smtClean="0"/>
              <a:t>  17 let. </a:t>
            </a:r>
            <a:endParaRPr lang="cs-CZ" dirty="0"/>
          </a:p>
          <a:p>
            <a:pPr marL="0" indent="0">
              <a:buNone/>
            </a:pPr>
            <a:r>
              <a:rPr lang="cs-CZ" dirty="0" smtClean="0"/>
              <a:t>  max. TF = 220 - věk = 213</a:t>
            </a:r>
          </a:p>
          <a:p>
            <a:pPr marL="0" indent="0">
              <a:buNone/>
            </a:pPr>
            <a:r>
              <a:rPr lang="cs-CZ" dirty="0" smtClean="0"/>
              <a:t>- Trasovač (mapy.cz), naměřte si v blízkosti </a:t>
            </a:r>
          </a:p>
          <a:p>
            <a:pPr marL="0" indent="0">
              <a:buNone/>
            </a:pPr>
            <a:r>
              <a:rPr lang="cs-CZ" dirty="0" smtClean="0"/>
              <a:t>  4 km. Pokud je urazíte okolo 30´, je to O.K.</a:t>
            </a:r>
          </a:p>
          <a:p>
            <a:pPr marL="0" indent="0">
              <a:buNone/>
            </a:pPr>
            <a:r>
              <a:rPr lang="cs-CZ" dirty="0" smtClean="0"/>
              <a:t>- Jen zůstat v zóně od 120 do 140 tepů/min.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7927" y="695460"/>
            <a:ext cx="4327299" cy="57568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3254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44526" y="2173354"/>
            <a:ext cx="7753046" cy="4684645"/>
          </a:xfrm>
        </p:spPr>
      </p:pic>
      <p:sp>
        <p:nvSpPr>
          <p:cNvPr id="7" name="TextovéPole 6"/>
          <p:cNvSpPr txBox="1"/>
          <p:nvPr/>
        </p:nvSpPr>
        <p:spPr>
          <a:xfrm>
            <a:off x="154546" y="206062"/>
            <a:ext cx="11629623" cy="29238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/>
              <a:t>Zde se můžete najít podle věku a aktivity, kterou chcete provádět</a:t>
            </a:r>
          </a:p>
          <a:p>
            <a:endParaRPr lang="cs-CZ" sz="2800" dirty="0"/>
          </a:p>
          <a:p>
            <a:r>
              <a:rPr lang="cs-CZ" sz="2400" b="1" dirty="0" smtClean="0"/>
              <a:t>Aerobní aktivita </a:t>
            </a:r>
            <a:r>
              <a:rPr lang="cs-CZ" sz="2400" dirty="0" smtClean="0"/>
              <a:t>– intenzita, kterou jsme schopni vykonávat pohybovou aktivitu nepřetržitě</a:t>
            </a:r>
          </a:p>
          <a:p>
            <a:r>
              <a:rPr lang="cs-CZ" sz="2400" dirty="0"/>
              <a:t>p</a:t>
            </a:r>
            <a:r>
              <a:rPr lang="cs-CZ" sz="2400" dirty="0" smtClean="0"/>
              <a:t>o dlouhou dobu (desítky minut, hodiny), tzv. ji udýcháme. Pro nás připadá v úvahu běh, kolo, rotoped, </a:t>
            </a:r>
            <a:r>
              <a:rPr lang="cs-CZ" sz="2400" dirty="0" err="1" smtClean="0"/>
              <a:t>orbitrek</a:t>
            </a:r>
            <a:r>
              <a:rPr lang="cs-CZ" sz="2400" dirty="0" smtClean="0"/>
              <a:t> . . .</a:t>
            </a:r>
          </a:p>
          <a:p>
            <a:endParaRPr lang="cs-CZ" sz="2800" dirty="0"/>
          </a:p>
          <a:p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2916549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36396"/>
          </a:xfrm>
        </p:spPr>
        <p:txBody>
          <a:bodyPr>
            <a:normAutofit fontScale="90000"/>
          </a:bodyPr>
          <a:lstStyle/>
          <a:p>
            <a:r>
              <a:rPr lang="cs-CZ" b="1" dirty="0" smtClean="0"/>
              <a:t>                          Bazální metabolismus 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24248" y="1181680"/>
            <a:ext cx="10529552" cy="5399423"/>
          </a:xfrm>
        </p:spPr>
        <p:txBody>
          <a:bodyPr>
            <a:normAutofit/>
          </a:bodyPr>
          <a:lstStyle/>
          <a:p>
            <a:r>
              <a:rPr lang="cs-CZ" b="1" dirty="0" smtClean="0"/>
              <a:t>Bazální </a:t>
            </a:r>
            <a:r>
              <a:rPr lang="cs-CZ" b="1" dirty="0"/>
              <a:t>metabolismus</a:t>
            </a:r>
            <a:r>
              <a:rPr lang="cs-CZ" dirty="0"/>
              <a:t> (BM) je </a:t>
            </a:r>
            <a:r>
              <a:rPr lang="cs-CZ" dirty="0" smtClean="0"/>
              <a:t>část </a:t>
            </a:r>
          </a:p>
          <a:p>
            <a:pPr marL="0" indent="0">
              <a:buNone/>
            </a:pPr>
            <a:r>
              <a:rPr lang="cs-CZ" dirty="0" smtClean="0"/>
              <a:t>  chemické </a:t>
            </a:r>
            <a:r>
              <a:rPr lang="cs-CZ" dirty="0"/>
              <a:t>energie uvolněné z živin, 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  které </a:t>
            </a:r>
            <a:r>
              <a:rPr lang="cs-CZ" dirty="0"/>
              <a:t>organismus v klidu </a:t>
            </a:r>
            <a:r>
              <a:rPr lang="cs-CZ" dirty="0" smtClean="0"/>
              <a:t>potřebuje</a:t>
            </a:r>
          </a:p>
          <a:p>
            <a:pPr marL="0" indent="0">
              <a:buNone/>
            </a:pPr>
            <a:r>
              <a:rPr lang="cs-CZ" dirty="0" smtClean="0"/>
              <a:t>  na </a:t>
            </a:r>
            <a:r>
              <a:rPr lang="cs-CZ" dirty="0"/>
              <a:t>udržení životních pochodů</a:t>
            </a:r>
            <a:r>
              <a:rPr lang="cs-CZ" dirty="0" smtClean="0"/>
              <a:t>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smtClean="0"/>
              <a:t>  obr. = příklad průměrného, mírně sportujícího žáka</a:t>
            </a:r>
          </a:p>
          <a:p>
            <a:pPr marL="0" indent="0">
              <a:buNone/>
            </a:pPr>
            <a:r>
              <a:rPr lang="cs-CZ" dirty="0" smtClean="0"/>
              <a:t>  věk 17, 175 cm, 70 kg </a:t>
            </a:r>
          </a:p>
          <a:p>
            <a:pPr marL="0" indent="0">
              <a:buNone/>
            </a:pPr>
            <a:r>
              <a:rPr lang="cs-CZ" dirty="0" smtClean="0"/>
              <a:t>  týdenní BM = 10 758 KJ = 2571 Kcal</a:t>
            </a:r>
          </a:p>
          <a:p>
            <a:pPr marL="0" indent="0">
              <a:buNone/>
            </a:pPr>
            <a:r>
              <a:rPr lang="cs-CZ" dirty="0" smtClean="0"/>
              <a:t>  přepočet 1 Kcal = 4,18 J</a:t>
            </a:r>
          </a:p>
          <a:p>
            <a:pPr marL="0" indent="0">
              <a:buNone/>
            </a:pPr>
            <a:r>
              <a:rPr lang="cs-CZ" dirty="0" smtClean="0"/>
              <a:t>  v naší škole ale sportuje málokdo, takže stačí méně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/>
          </a:p>
        </p:txBody>
      </p:sp>
      <p:pic>
        <p:nvPicPr>
          <p:cNvPr id="12" name="Obrázek 1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67219" y="365126"/>
            <a:ext cx="3248526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4240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115910"/>
            <a:ext cx="10515600" cy="103031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502276"/>
            <a:ext cx="10515600" cy="6053070"/>
          </a:xfrm>
        </p:spPr>
        <p:txBody>
          <a:bodyPr/>
          <a:lstStyle/>
          <a:p>
            <a:r>
              <a:rPr lang="cs-CZ" b="1" u="sng" dirty="0" smtClean="0"/>
              <a:t>Říká se že:</a:t>
            </a:r>
            <a:endParaRPr lang="cs-CZ" dirty="0" smtClean="0"/>
          </a:p>
          <a:p>
            <a:r>
              <a:rPr lang="cs-CZ" dirty="0"/>
              <a:t>k</a:t>
            </a:r>
            <a:r>
              <a:rPr lang="cs-CZ" dirty="0" smtClean="0"/>
              <a:t>do si chce udržet kondici a váhu, měl by týdně vysportovat jeden bazální metabolismus.</a:t>
            </a:r>
          </a:p>
          <a:p>
            <a:r>
              <a:rPr lang="cs-CZ" dirty="0"/>
              <a:t>u</a:t>
            </a:r>
            <a:r>
              <a:rPr lang="cs-CZ" dirty="0" smtClean="0"/>
              <a:t> nesportujícího člověka chceme spálit 6000 – 8000 </a:t>
            </a:r>
            <a:r>
              <a:rPr lang="cs-CZ" dirty="0" err="1" smtClean="0"/>
              <a:t>kJ</a:t>
            </a:r>
            <a:r>
              <a:rPr lang="cs-CZ" dirty="0" smtClean="0"/>
              <a:t>                         </a:t>
            </a:r>
            <a:r>
              <a:rPr lang="cs-CZ" b="1" dirty="0" smtClean="0"/>
              <a:t>co tomu odpovídá?</a:t>
            </a:r>
          </a:p>
          <a:p>
            <a:endParaRPr lang="cs-CZ" b="1" dirty="0"/>
          </a:p>
          <a:p>
            <a:r>
              <a:rPr lang="cs-CZ" dirty="0" smtClean="0"/>
              <a:t>1O´ joggingu odpovídá zhruba 130 Kcal = 543 </a:t>
            </a:r>
            <a:r>
              <a:rPr lang="cs-CZ" dirty="0" err="1" smtClean="0"/>
              <a:t>kJ</a:t>
            </a:r>
            <a:endParaRPr lang="cs-CZ" dirty="0" smtClean="0"/>
          </a:p>
          <a:p>
            <a:r>
              <a:rPr lang="cs-CZ" dirty="0" smtClean="0"/>
              <a:t>3 x 30´ joggingu = 4900 KJ </a:t>
            </a:r>
            <a:r>
              <a:rPr lang="cs-CZ" b="1" dirty="0" smtClean="0"/>
              <a:t>a jsme u dalšího pravdivého „pořekadla“ –</a:t>
            </a:r>
          </a:p>
          <a:p>
            <a:pPr>
              <a:buFontTx/>
              <a:buChar char="-"/>
            </a:pPr>
            <a:r>
              <a:rPr lang="cs-CZ" dirty="0" smtClean="0"/>
              <a:t>kdo nevěnuje týdně alespoň tři půlhodiny svému tělu, </a:t>
            </a:r>
            <a:r>
              <a:rPr lang="cs-CZ" b="1" dirty="0" smtClean="0"/>
              <a:t>„žije blbě“.</a:t>
            </a:r>
          </a:p>
          <a:p>
            <a:pPr>
              <a:buFontTx/>
              <a:buChar char="-"/>
            </a:pPr>
            <a:endParaRPr lang="cs-CZ" b="1" dirty="0"/>
          </a:p>
          <a:p>
            <a:pPr>
              <a:buFontTx/>
              <a:buChar char="-"/>
            </a:pPr>
            <a:r>
              <a:rPr lang="cs-CZ" dirty="0" smtClean="0"/>
              <a:t>3 x 40´= 6516 </a:t>
            </a:r>
            <a:r>
              <a:rPr lang="cs-CZ" dirty="0" err="1" smtClean="0"/>
              <a:t>kJ</a:t>
            </a:r>
            <a:r>
              <a:rPr lang="cs-CZ" dirty="0" smtClean="0"/>
              <a:t> – </a:t>
            </a:r>
            <a:r>
              <a:rPr lang="cs-CZ" b="1" dirty="0" smtClean="0"/>
              <a:t>to je meta, ke které s chceme přiblížit.</a:t>
            </a:r>
            <a:endParaRPr lang="cs-CZ" dirty="0" smtClean="0"/>
          </a:p>
          <a:p>
            <a:pPr>
              <a:buFontTx/>
              <a:buChar char="-"/>
            </a:pPr>
            <a:endParaRPr lang="cs-CZ" b="1" dirty="0"/>
          </a:p>
          <a:p>
            <a:pPr>
              <a:buFontTx/>
              <a:buChar char="-"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90663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353</TotalTime>
  <Words>816</Words>
  <Application>Microsoft Office PowerPoint</Application>
  <PresentationFormat>Širokoúhlá obrazovka</PresentationFormat>
  <Paragraphs>110</Paragraphs>
  <Slides>13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8" baseType="lpstr">
      <vt:lpstr>Arial</vt:lpstr>
      <vt:lpstr>Calibri</vt:lpstr>
      <vt:lpstr>Calibri Light</vt:lpstr>
      <vt:lpstr>Wingdings</vt:lpstr>
      <vt:lpstr>Motiv Office</vt:lpstr>
      <vt:lpstr>Volno s pohybem</vt:lpstr>
      <vt:lpstr>Co celé dny děláte, hýbete se?</vt:lpstr>
      <vt:lpstr>                        Názory odborníků</vt:lpstr>
      <vt:lpstr>Prezentace aplikace PowerPoint</vt:lpstr>
      <vt:lpstr>Tak začneme konkrétně, jak shodit, nebo aspoň nepřibrat ? !</vt:lpstr>
      <vt:lpstr>                                       Jogging a my ?</vt:lpstr>
      <vt:lpstr>Prezentace aplikace PowerPoint</vt:lpstr>
      <vt:lpstr>                          Bazální metabolismus </vt:lpstr>
      <vt:lpstr>Prezentace aplikace PowerPoint</vt:lpstr>
      <vt:lpstr>                                         doporučení</vt:lpstr>
      <vt:lpstr>- po běhání si dejte spolu s protahováním tyto cviky, počet, který vydržíte (max. 10´) - z „těláku“ znáte protahovací cviky i zdravotně nezávadné provádění posilovacích cviků  - nazapomeňte pít a neprochladněte (hlavně bedra) 1. mužský klik + 2. dámský klik (prsní svaly, paže, břišní svaly), 3. prkno (břišní svaly, svaly ramene), 4. zadní klik „klencák“(triceps, mezilopatkové svaly). </vt:lpstr>
      <vt:lpstr>                                            Závěrem</vt:lpstr>
      <vt:lpstr>Zdravím Vás. Vy byste sportovat měli,  já už ve svém věku musím . Mgr. František Sajdl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Volno s pohybem</dc:title>
  <dc:creator>Admin</dc:creator>
  <cp:lastModifiedBy>mplechata</cp:lastModifiedBy>
  <cp:revision>35</cp:revision>
  <dcterms:created xsi:type="dcterms:W3CDTF">2020-03-30T19:33:39Z</dcterms:created>
  <dcterms:modified xsi:type="dcterms:W3CDTF">2021-03-31T11:03:11Z</dcterms:modified>
</cp:coreProperties>
</file>