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5" r:id="rId3"/>
    <p:sldId id="258" r:id="rId4"/>
    <p:sldId id="257" r:id="rId5"/>
    <p:sldId id="266" r:id="rId6"/>
    <p:sldId id="276" r:id="rId7"/>
    <p:sldId id="267" r:id="rId8"/>
    <p:sldId id="268" r:id="rId9"/>
    <p:sldId id="269" r:id="rId10"/>
    <p:sldId id="270" r:id="rId11"/>
    <p:sldId id="274" r:id="rId12"/>
    <p:sldId id="272" r:id="rId13"/>
    <p:sldId id="273" r:id="rId14"/>
    <p:sldId id="271" r:id="rId15"/>
    <p:sldId id="26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FFDC8F"/>
    <a:srgbClr val="FFCE61"/>
    <a:srgbClr val="FFCB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21" autoAdjust="0"/>
    <p:restoredTop sz="94660"/>
  </p:normalViewPr>
  <p:slideViewPr>
    <p:cSldViewPr snapToGrid="0">
      <p:cViewPr>
        <p:scale>
          <a:sx n="81" d="100"/>
          <a:sy n="81" d="100"/>
        </p:scale>
        <p:origin x="-8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s://www.hotel-jesenice.cz/nasi-partneri/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2000">
              <a:schemeClr val="bg2">
                <a:lumMod val="40000"/>
                <a:lumOff val="60000"/>
              </a:schemeClr>
            </a:gs>
            <a:gs pos="4000">
              <a:srgbClr val="FFCE61"/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79231" y="818753"/>
            <a:ext cx="9904046" cy="1623230"/>
          </a:xfrm>
        </p:spPr>
        <p:txBody>
          <a:bodyPr>
            <a:normAutofit/>
          </a:bodyPr>
          <a:lstStyle/>
          <a:p>
            <a:r>
              <a:rPr lang="cs-CZ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Střední odborné učiliště a střední odborná škola</a:t>
            </a:r>
            <a:br>
              <a:rPr lang="cs-CZ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28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sčmsd</a:t>
            </a:r>
            <a:r>
              <a:rPr lang="cs-CZ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, žatec, </a:t>
            </a:r>
            <a:r>
              <a:rPr lang="cs-CZ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rPr>
              <a:t>s.r.o</a:t>
            </a:r>
            <a:r>
              <a:rPr lang="cs-CZ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.</a:t>
            </a:r>
            <a:br>
              <a:rPr lang="cs-CZ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</a:br>
            <a:r>
              <a:rPr lang="cs-CZ" sz="1800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</a:rPr>
              <a:t>Hošťálkovo nám. 132, 438 01 Žatec</a:t>
            </a:r>
            <a:endParaRPr lang="cs-CZ" sz="1800" dirty="0">
              <a:solidFill>
                <a:schemeClr val="bg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5" name="Picture 2" descr="https://www.sousoszatec.cz/wp-content/uploads/2017/08/www.sousoszatec.cz-logo-sousos.jpg"/>
          <p:cNvPicPr/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16" y="2639695"/>
            <a:ext cx="3262630" cy="188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528" y="2274279"/>
            <a:ext cx="4867747" cy="36508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42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45"/>
    </mc:Choice>
    <mc:Fallback xmlns="">
      <p:transition spd="slow" advTm="1124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2000">
              <a:srgbClr val="E88731">
                <a:alpha val="45000"/>
              </a:srgbClr>
            </a:gs>
            <a:gs pos="4000">
              <a:srgbClr val="FFCE61"/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79685" y="1015999"/>
            <a:ext cx="1082919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accent4">
                    <a:lumMod val="50000"/>
                  </a:schemeClr>
                </a:solidFill>
              </a:rPr>
              <a:t>UČEBNÍ PRAXE NA PRACOVIŠTÍCH ČR</a:t>
            </a:r>
          </a:p>
          <a:p>
            <a:endParaRPr lang="cs-CZ" sz="2400" dirty="0" smtClean="0"/>
          </a:p>
          <a:p>
            <a:endParaRPr lang="cs-CZ" sz="2400" b="1" dirty="0"/>
          </a:p>
        </p:txBody>
      </p:sp>
      <p:pic>
        <p:nvPicPr>
          <p:cNvPr id="3" name="Picture 2" descr="https://www.sousoszatec.cz/wp-content/uploads/2017/08/www.sousoszatec.cz-logo-sousos.jpg"/>
          <p:cNvPicPr/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322" y="527539"/>
            <a:ext cx="2050776" cy="103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055"/>
          <p:cNvSpPr txBox="1">
            <a:spLocks noChangeArrowheads="1"/>
          </p:cNvSpPr>
          <p:nvPr/>
        </p:nvSpPr>
        <p:spPr bwMode="auto">
          <a:xfrm>
            <a:off x="479685" y="1559169"/>
            <a:ext cx="6624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20000"/>
              </a:spcBef>
              <a:buClrTx/>
              <a:buSzTx/>
              <a:buNone/>
            </a:pPr>
            <a:r>
              <a:rPr lang="cs-CZ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Hotelový resort JESENICE***</a:t>
            </a:r>
            <a:endParaRPr lang="cs-CZ" altLang="cs-CZ" sz="2800" b="1" i="1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Text Box 1055"/>
          <p:cNvSpPr txBox="1">
            <a:spLocks noChangeArrowheads="1"/>
          </p:cNvSpPr>
          <p:nvPr/>
        </p:nvSpPr>
        <p:spPr bwMode="auto">
          <a:xfrm>
            <a:off x="479685" y="3994560"/>
            <a:ext cx="6624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buNone/>
            </a:pPr>
            <a:r>
              <a:rPr lang="cs-CZ" sz="28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Hotel </a:t>
            </a:r>
            <a:r>
              <a:rPr lang="cs-CZ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PIVOVAR Praha***</a:t>
            </a:r>
            <a:endParaRPr lang="cs-CZ" sz="28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AutoShape 2" descr="Výsledek obrázku pro hotel lions nesuchyně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Výsledek obrázku pro hotel lions nesuchyně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3" name="Picture 5" descr="https://www.hotel-jesenice.cz/data/headerfooter/header_images/dsc6369-kopie.jpg">
            <a:hlinkClick r:id="rId3" tooltip="NAŠI PARTNEŘI: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13" y="2082079"/>
            <a:ext cx="3536924" cy="19390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8" descr="Výsledek obrázku pro hotel jesenic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Výsledek obrázku pro hotel jesenic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2060" name="Picture 12" descr="https://www.hotel-jesenice.cz/data/headerfooter/header_images/exterier-hotelleto-bazen.jpg">
            <a:hlinkClick r:id="rId3" tooltip="NAŠI PARTNEŘI: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17"/>
          <a:stretch/>
        </p:blipFill>
        <p:spPr bwMode="auto">
          <a:xfrm>
            <a:off x="4149701" y="2057574"/>
            <a:ext cx="3457812" cy="19897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www.hotel-jesenice.cz/data/headerfooter/header_images/cl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4"/>
          <a:stretch/>
        </p:blipFill>
        <p:spPr bwMode="auto">
          <a:xfrm>
            <a:off x="7660181" y="2057574"/>
            <a:ext cx="3393917" cy="2002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https://www.hotel-jesenice.cz/data/headerfooter/header_images/dsc6369-kopie.jpg">
            <a:hlinkClick r:id="rId3" tooltip="NAŠI PARTNEŘI: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7758113"/>
            <a:ext cx="11249025" cy="748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13" y="4421726"/>
            <a:ext cx="5275248" cy="1897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54"/>
          <a:stretch/>
        </p:blipFill>
        <p:spPr bwMode="auto">
          <a:xfrm>
            <a:off x="6083025" y="4421726"/>
            <a:ext cx="4971073" cy="1905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09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43"/>
    </mc:Choice>
    <mc:Fallback xmlns="">
      <p:transition spd="slow" advTm="10543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2000">
              <a:srgbClr val="E88731">
                <a:alpha val="45000"/>
              </a:srgbClr>
            </a:gs>
            <a:gs pos="4000">
              <a:srgbClr val="FFCE61"/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ovéPole 16"/>
          <p:cNvSpPr txBox="1"/>
          <p:nvPr/>
        </p:nvSpPr>
        <p:spPr>
          <a:xfrm>
            <a:off x="479685" y="1015999"/>
            <a:ext cx="1082919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accent4">
                    <a:lumMod val="50000"/>
                  </a:schemeClr>
                </a:solidFill>
              </a:rPr>
              <a:t>UČEBNÍ PRAXE NA PRACOVIŠTÍCH ZAHRANIČÍ</a:t>
            </a:r>
          </a:p>
          <a:p>
            <a:endParaRPr lang="cs-CZ" sz="2400" dirty="0" smtClean="0"/>
          </a:p>
          <a:p>
            <a:endParaRPr lang="cs-CZ" sz="2400" b="1" dirty="0"/>
          </a:p>
        </p:txBody>
      </p:sp>
      <p:pic>
        <p:nvPicPr>
          <p:cNvPr id="18" name="Picture 2" descr="https://www.sousoszatec.cz/wp-content/uploads/2017/08/www.sousoszatec.cz-logo-sousos.jpg"/>
          <p:cNvPicPr/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322" y="527539"/>
            <a:ext cx="2050776" cy="103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1055"/>
          <p:cNvSpPr txBox="1">
            <a:spLocks noChangeArrowheads="1"/>
          </p:cNvSpPr>
          <p:nvPr/>
        </p:nvSpPr>
        <p:spPr bwMode="auto">
          <a:xfrm>
            <a:off x="479685" y="1559169"/>
            <a:ext cx="6624500" cy="447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561"/>
              </a:spcBef>
              <a:buNone/>
            </a:pPr>
            <a:r>
              <a:rPr lang="cs-CZ" sz="2400" b="1" spc="-1" dirty="0">
                <a:latin typeface="Trebuchet MS"/>
              </a:rPr>
              <a:t>ITÁLIE, SLOVENSKO, NĚMECKO</a:t>
            </a:r>
            <a:endParaRPr lang="cs-CZ" sz="2400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cs-CZ" sz="500" b="1" spc="-1" dirty="0" smtClean="0">
              <a:latin typeface="Century Gothic"/>
            </a:endParaRPr>
          </a:p>
          <a:p>
            <a:pPr>
              <a:lnSpc>
                <a:spcPct val="100000"/>
              </a:lnSpc>
              <a:buNone/>
            </a:pPr>
            <a:r>
              <a:rPr lang="cs-CZ" b="1" spc="-1" dirty="0" smtClean="0">
                <a:latin typeface="Century Gothic"/>
              </a:rPr>
              <a:t>Resorty </a:t>
            </a:r>
            <a:r>
              <a:rPr lang="cs-CZ" b="1" spc="-1" dirty="0">
                <a:latin typeface="Century Gothic"/>
              </a:rPr>
              <a:t>ITÁLIE</a:t>
            </a:r>
            <a:r>
              <a:rPr lang="cs-CZ" b="1" spc="-1" dirty="0" smtClean="0">
                <a:latin typeface="Century Gothic"/>
              </a:rPr>
              <a:t>:</a:t>
            </a:r>
            <a:endParaRPr lang="cs-CZ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1600" b="1" spc="-1" dirty="0">
                <a:latin typeface="Century Gothic"/>
              </a:rPr>
              <a:t>BAIA DEGLI DEI – </a:t>
            </a:r>
            <a:r>
              <a:rPr lang="cs-CZ" sz="1600" b="1" spc="-1" dirty="0" err="1">
                <a:latin typeface="Century Gothic"/>
              </a:rPr>
              <a:t>Le</a:t>
            </a:r>
            <a:r>
              <a:rPr lang="cs-CZ" sz="1600" b="1" spc="-1" dirty="0">
                <a:latin typeface="Century Gothic"/>
              </a:rPr>
              <a:t> </a:t>
            </a:r>
            <a:r>
              <a:rPr lang="cs-CZ" sz="1600" b="1" spc="-1" dirty="0" err="1">
                <a:latin typeface="Century Gothic"/>
              </a:rPr>
              <a:t>Castella</a:t>
            </a:r>
            <a:endParaRPr lang="cs-CZ" sz="1600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1600" b="1" spc="-1" dirty="0">
                <a:latin typeface="Century Gothic"/>
              </a:rPr>
              <a:t>ESTELLA – </a:t>
            </a:r>
            <a:r>
              <a:rPr lang="cs-CZ" sz="1600" b="1" spc="-1" dirty="0" err="1">
                <a:latin typeface="Century Gothic"/>
              </a:rPr>
              <a:t>Montepaone</a:t>
            </a:r>
            <a:endParaRPr lang="cs-CZ" sz="1600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1600" b="1" spc="-1" dirty="0">
                <a:latin typeface="Century Gothic"/>
              </a:rPr>
              <a:t>AQUILIA -</a:t>
            </a:r>
            <a:r>
              <a:rPr lang="cs-CZ" sz="1600" b="1" spc="-1" dirty="0" err="1">
                <a:latin typeface="Century Gothic"/>
              </a:rPr>
              <a:t>Badolato</a:t>
            </a:r>
            <a:endParaRPr lang="cs-CZ" sz="1600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1600" b="1" spc="-1" dirty="0">
                <a:latin typeface="Century Gothic"/>
              </a:rPr>
              <a:t>FARO PUNTA STILO – </a:t>
            </a:r>
            <a:r>
              <a:rPr lang="cs-CZ" sz="1600" b="1" spc="-1" dirty="0" err="1">
                <a:latin typeface="Century Gothic"/>
              </a:rPr>
              <a:t>Guardavalle</a:t>
            </a:r>
            <a:endParaRPr lang="cs-CZ" sz="1600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1600" b="1" spc="-1" dirty="0">
                <a:latin typeface="Century Gothic"/>
              </a:rPr>
              <a:t>HOTEL LIDO SAN GIUSEPPE – </a:t>
            </a:r>
            <a:r>
              <a:rPr lang="cs-CZ" sz="1600" b="1" spc="-1" dirty="0" err="1">
                <a:latin typeface="Century Gothic"/>
              </a:rPr>
              <a:t>Briatico</a:t>
            </a:r>
            <a:endParaRPr lang="cs-CZ" sz="1600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1600" b="1" spc="-1" dirty="0">
                <a:latin typeface="Century Gothic"/>
              </a:rPr>
              <a:t>BORGO DI FIUZZI</a:t>
            </a:r>
            <a:endParaRPr lang="cs-CZ" sz="1600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cs-CZ" sz="1600" spc="-1" dirty="0" smtClean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cs-CZ" b="1" spc="-1" dirty="0" smtClean="0">
                <a:latin typeface="Century Gothic"/>
              </a:rPr>
              <a:t>Resorty </a:t>
            </a:r>
            <a:r>
              <a:rPr lang="cs-CZ" b="1" spc="-1" dirty="0">
                <a:latin typeface="Century Gothic"/>
              </a:rPr>
              <a:t>SARDINIE</a:t>
            </a:r>
            <a:r>
              <a:rPr lang="cs-CZ" b="1" spc="-1" dirty="0" smtClean="0">
                <a:latin typeface="Century Gothic"/>
              </a:rPr>
              <a:t>:</a:t>
            </a:r>
            <a:endParaRPr lang="cs-CZ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cs-CZ" sz="1600" b="1" spc="-1" dirty="0">
                <a:latin typeface="Century Gothic"/>
              </a:rPr>
              <a:t>HOTEL CLUB CORTE BIANCA – </a:t>
            </a:r>
            <a:r>
              <a:rPr lang="cs-CZ" sz="1600" b="1" spc="-1" dirty="0" err="1">
                <a:latin typeface="Century Gothic"/>
              </a:rPr>
              <a:t>Cardedu</a:t>
            </a:r>
            <a:endParaRPr lang="cs-CZ" sz="1600" spc="-1" dirty="0">
              <a:latin typeface="Arial"/>
            </a:endParaRPr>
          </a:p>
        </p:txBody>
      </p:sp>
      <p:sp>
        <p:nvSpPr>
          <p:cNvPr id="20" name="AutoShape 2" descr="Výsledek obrázku pro hotel lions nesuchyně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1" name="AutoShape 4" descr="Výsledek obrázku pro hotel lions nesuchyně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2" name="AutoShape 8" descr="Výsledek obrázku pro hotel jesenic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3" name="AutoShape 10" descr="Výsledek obrázku pro hotel jesenic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4" name="Obdélník 23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26" name="Obrázek 25"/>
          <p:cNvPicPr/>
          <p:nvPr/>
        </p:nvPicPr>
        <p:blipFill>
          <a:blip r:embed="rId3"/>
          <a:stretch/>
        </p:blipFill>
        <p:spPr>
          <a:xfrm>
            <a:off x="5894281" y="2167315"/>
            <a:ext cx="5126040" cy="1877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Obrázek 26"/>
          <p:cNvPicPr/>
          <p:nvPr/>
        </p:nvPicPr>
        <p:blipFill>
          <a:blip r:embed="rId4"/>
          <a:stretch/>
        </p:blipFill>
        <p:spPr>
          <a:xfrm>
            <a:off x="5894281" y="4069946"/>
            <a:ext cx="5112000" cy="1922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572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43"/>
    </mc:Choice>
    <mc:Fallback xmlns="">
      <p:transition spd="slow" advTm="1054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2000">
              <a:srgbClr val="E88731">
                <a:alpha val="45000"/>
              </a:srgbClr>
            </a:gs>
            <a:gs pos="4000">
              <a:srgbClr val="FFCE61"/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47698" y="1016000"/>
            <a:ext cx="1095814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b="1" dirty="0">
              <a:solidFill>
                <a:srgbClr val="003300"/>
              </a:solidFill>
            </a:endParaRPr>
          </a:p>
          <a:p>
            <a:endParaRPr lang="cs-CZ" sz="2400" b="1" dirty="0" smtClean="0">
              <a:solidFill>
                <a:srgbClr val="003300"/>
              </a:solidFill>
            </a:endParaRPr>
          </a:p>
          <a:p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Pořádání </a:t>
            </a:r>
            <a:r>
              <a:rPr lang="cs-CZ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soutěže Žatecký </a:t>
            </a:r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CUP </a:t>
            </a:r>
            <a:r>
              <a:rPr lang="cs-CZ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– 11. </a:t>
            </a:r>
            <a:r>
              <a:rPr lang="cs-CZ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ročník jaro 2019, záštita hejtmana</a:t>
            </a:r>
          </a:p>
          <a:p>
            <a:endParaRPr lang="cs-CZ" sz="1400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2" descr="https://www.sousoszatec.cz/wp-content/uploads/2017/08/www.sousoszatec.cz-logo-sousos.jpg"/>
          <p:cNvPicPr/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322" y="527539"/>
            <a:ext cx="2050776" cy="103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79686" y="1015999"/>
            <a:ext cx="102821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accent4">
                    <a:lumMod val="50000"/>
                  </a:schemeClr>
                </a:solidFill>
              </a:rPr>
              <a:t>SOUTĚŽE A AKCE ŠKOLY</a:t>
            </a:r>
          </a:p>
          <a:p>
            <a:endParaRPr lang="cs-CZ" sz="2400" dirty="0" smtClean="0"/>
          </a:p>
          <a:p>
            <a:endParaRPr lang="cs-CZ" sz="2400" b="1" dirty="0"/>
          </a:p>
        </p:txBody>
      </p:sp>
      <p:pic>
        <p:nvPicPr>
          <p:cNvPr id="10" name="Picture 2" descr="Na obrázku může být: 11 lidí, smějící se lidé, stojící lid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94" y="2592446"/>
            <a:ext cx="5007098" cy="25305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Na obrázku může být: 2 lidé, svatba, stůl a venk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" t="26004" b="5794"/>
          <a:stretch/>
        </p:blipFill>
        <p:spPr bwMode="auto">
          <a:xfrm>
            <a:off x="5894281" y="2610688"/>
            <a:ext cx="5159817" cy="2568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ení k dispozici žádný popis fotky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044" y="4188437"/>
            <a:ext cx="3073156" cy="23048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44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8"/>
    </mc:Choice>
    <mc:Fallback xmlns="">
      <p:transition spd="slow" advTm="10228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2000">
              <a:srgbClr val="E88731">
                <a:alpha val="45000"/>
              </a:srgbClr>
            </a:gs>
            <a:gs pos="4000">
              <a:srgbClr val="FFCE61"/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47699" y="1016000"/>
            <a:ext cx="1072368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b="1" dirty="0">
              <a:solidFill>
                <a:srgbClr val="003300"/>
              </a:solidFill>
            </a:endParaRPr>
          </a:p>
          <a:p>
            <a:endParaRPr lang="cs-CZ" sz="2400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Účast </a:t>
            </a:r>
            <a:r>
              <a:rPr lang="cs-CZ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na soutěžích po celé ČR </a:t>
            </a:r>
            <a:r>
              <a:rPr lang="cs-CZ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– např. </a:t>
            </a:r>
            <a:r>
              <a:rPr lang="cs-CZ" sz="2400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Gastro</a:t>
            </a:r>
            <a:r>
              <a:rPr lang="cs-CZ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Junior Brno – BID FOOD CUP, </a:t>
            </a:r>
            <a:r>
              <a:rPr lang="cs-CZ" sz="2400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Gastro</a:t>
            </a:r>
            <a:r>
              <a:rPr lang="cs-CZ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Labe v Děčíně,</a:t>
            </a:r>
            <a:r>
              <a:rPr lang="cs-CZ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celkové </a:t>
            </a:r>
            <a:r>
              <a:rPr lang="cs-CZ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2. místo pro tým soutěžících v soutěži </a:t>
            </a:r>
            <a:r>
              <a:rPr lang="cs-CZ" sz="2400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Gastro</a:t>
            </a:r>
            <a:r>
              <a:rPr lang="cs-CZ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Kraslice </a:t>
            </a:r>
            <a:r>
              <a:rPr lang="cs-CZ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2019</a:t>
            </a:r>
          </a:p>
          <a:p>
            <a:endParaRPr lang="cs-CZ" sz="800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FOODFEST</a:t>
            </a:r>
            <a:r>
              <a:rPr lang="cs-CZ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pro žáky základních škol </a:t>
            </a:r>
            <a:r>
              <a:rPr lang="cs-CZ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v rámci dnů otevřených dveří</a:t>
            </a:r>
          </a:p>
          <a:p>
            <a:endParaRPr lang="cs-CZ" sz="8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PIVNÍ AKADEMIE pro veřejnost</a:t>
            </a:r>
            <a:r>
              <a:rPr lang="cs-CZ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- přijďte </a:t>
            </a:r>
            <a:r>
              <a:rPr lang="cs-CZ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si uvařit </a:t>
            </a:r>
            <a:r>
              <a:rPr lang="cs-CZ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své vlastní pivo</a:t>
            </a:r>
            <a:endParaRPr lang="cs-CZ" sz="24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2" descr="https://www.sousoszatec.cz/wp-content/uploads/2017/08/www.sousoszatec.cz-logo-sousos.jpg"/>
          <p:cNvPicPr/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322" y="527539"/>
            <a:ext cx="2050776" cy="103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79685" y="1015999"/>
            <a:ext cx="1082919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accent4">
                    <a:lumMod val="50000"/>
                  </a:schemeClr>
                </a:solidFill>
              </a:rPr>
              <a:t>SOUTĚŽE A AKCE ŠKOLY </a:t>
            </a:r>
          </a:p>
          <a:p>
            <a:endParaRPr lang="cs-CZ" sz="2400" dirty="0" smtClean="0"/>
          </a:p>
          <a:p>
            <a:endParaRPr lang="cs-CZ" sz="24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469" y="4188408"/>
            <a:ext cx="3130145" cy="2039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31" y="4188408"/>
            <a:ext cx="2919046" cy="2057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585" y="4172118"/>
            <a:ext cx="3086255" cy="2072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5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8"/>
    </mc:Choice>
    <mc:Fallback xmlns="">
      <p:transition spd="slow" advTm="10228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2000">
              <a:srgbClr val="E88731">
                <a:alpha val="45000"/>
              </a:srgbClr>
            </a:gs>
            <a:gs pos="4000">
              <a:srgbClr val="FFCE61"/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47699" y="1016000"/>
            <a:ext cx="1072368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b="1" dirty="0">
              <a:solidFill>
                <a:srgbClr val="0033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sz="2400" b="1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sz="24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r>
              <a:rPr lang="cs-CZ" sz="4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DEN OTEVŘENÝCH DVEŘÍ </a:t>
            </a:r>
          </a:p>
          <a:p>
            <a:r>
              <a:rPr lang="cs-CZ" sz="4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9</a:t>
            </a:r>
            <a:r>
              <a:rPr lang="cs-CZ" sz="40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. prosince 2020</a:t>
            </a:r>
          </a:p>
          <a:p>
            <a:endParaRPr lang="cs-CZ" sz="40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r>
              <a:rPr lang="cs-CZ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ONLINE VIRTUÁLNÍ PROHLÍDKA ŠKOLY</a:t>
            </a:r>
          </a:p>
          <a:p>
            <a:r>
              <a:rPr lang="cs-CZ" sz="20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o</a:t>
            </a:r>
            <a:r>
              <a:rPr lang="cs-CZ" sz="20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d listopadu 2020</a:t>
            </a:r>
            <a:endParaRPr lang="cs-CZ" sz="20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2" descr="https://www.sousoszatec.cz/wp-content/uploads/2017/08/www.sousoszatec.cz-logo-sousos.jpg"/>
          <p:cNvPicPr/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322" y="527539"/>
            <a:ext cx="2050776" cy="103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79685" y="1015999"/>
            <a:ext cx="1082919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accent4">
                    <a:lumMod val="50000"/>
                  </a:schemeClr>
                </a:solidFill>
              </a:rPr>
              <a:t>POZVÁNKA</a:t>
            </a:r>
          </a:p>
          <a:p>
            <a:endParaRPr lang="cs-CZ" sz="2400" dirty="0" smtClean="0"/>
          </a:p>
          <a:p>
            <a:endParaRPr lang="cs-CZ" sz="2400" b="1" dirty="0"/>
          </a:p>
        </p:txBody>
      </p:sp>
      <p:pic>
        <p:nvPicPr>
          <p:cNvPr id="4098" name="Picture 2" descr="Na obrázku může být: 3 lidé, smějící se lidé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1" t="8450"/>
          <a:stretch/>
        </p:blipFill>
        <p:spPr bwMode="auto">
          <a:xfrm>
            <a:off x="6834554" y="2977661"/>
            <a:ext cx="4219544" cy="3139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69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5"/>
    </mc:Choice>
    <mc:Fallback xmlns="">
      <p:transition spd="slow" advTm="10185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2000">
              <a:srgbClr val="E88731">
                <a:alpha val="45000"/>
              </a:srgbClr>
            </a:gs>
            <a:gs pos="4000">
              <a:srgbClr val="FFCE61"/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47700" y="1299285"/>
            <a:ext cx="107823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4">
                    <a:lumMod val="50000"/>
                  </a:schemeClr>
                </a:solidFill>
              </a:rPr>
              <a:t>KONTAKTY</a:t>
            </a:r>
            <a:endParaRPr lang="cs-CZ" sz="2400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cs-CZ" sz="24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Mgr. et Mgr. Stanislava Sajdlová</a:t>
            </a:r>
          </a:p>
          <a:p>
            <a:r>
              <a:rPr lang="cs-CZ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ř</a:t>
            </a:r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editelka školy</a:t>
            </a:r>
          </a:p>
          <a:p>
            <a:endParaRPr lang="cs-CZ" sz="1400" b="1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Sekretariát školy:</a:t>
            </a:r>
            <a:endParaRPr lang="cs-CZ" sz="24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tel: +420 415 710 380</a:t>
            </a:r>
          </a:p>
          <a:p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e-mail</a:t>
            </a:r>
            <a:r>
              <a:rPr lang="cs-CZ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: </a:t>
            </a:r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skola@sousoszatec.cz</a:t>
            </a:r>
          </a:p>
          <a:p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http://www.sousoszatec.cz</a:t>
            </a:r>
          </a:p>
          <a:p>
            <a:endParaRPr lang="cs-CZ" sz="2400" b="1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      </a:t>
            </a:r>
            <a:r>
              <a:rPr lang="cs-CZ" sz="2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sousos.zatec</a:t>
            </a:r>
            <a:r>
              <a:rPr lang="cs-CZ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	</a:t>
            </a:r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		</a:t>
            </a:r>
            <a:r>
              <a:rPr lang="cs-CZ" sz="2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sousoszatec</a:t>
            </a:r>
            <a:endParaRPr lang="cs-CZ" sz="2400" b="1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Picture 2" descr="https://www.sousoszatec.cz/wp-content/uploads/2017/08/www.sousoszatec.cz-logo-sousos.jpg"/>
          <p:cNvPicPr/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815" y="1299286"/>
            <a:ext cx="3845170" cy="207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ouvisející obráz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55" y="4646491"/>
            <a:ext cx="681649" cy="68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ýsledek obrázku pro inst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655" y="4691310"/>
            <a:ext cx="583222" cy="58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07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6"/>
    </mc:Choice>
    <mc:Fallback xmlns="">
      <p:transition spd="slow" advTm="1060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2000">
              <a:srgbClr val="E88731">
                <a:alpha val="45000"/>
              </a:srgbClr>
            </a:gs>
            <a:gs pos="4000">
              <a:srgbClr val="FFCE61"/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47699" y="1016000"/>
            <a:ext cx="1072368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4">
                    <a:lumMod val="50000"/>
                  </a:schemeClr>
                </a:solidFill>
              </a:rPr>
              <a:t>ÚSPĚCHY ŠKOLY</a:t>
            </a:r>
          </a:p>
          <a:p>
            <a:endParaRPr lang="cs-CZ" sz="2400" dirty="0" smtClean="0"/>
          </a:p>
          <a:p>
            <a:endParaRPr lang="cs-CZ" sz="2400" b="1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r>
              <a:rPr lang="cs-CZ" sz="32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Držitel ceny ŠKOLA ROKU </a:t>
            </a:r>
            <a:r>
              <a:rPr lang="cs-CZ" sz="32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2019</a:t>
            </a:r>
            <a:endParaRPr lang="cs-CZ" sz="32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Asociace hotelů a restaurací ČR</a:t>
            </a:r>
            <a:endParaRPr lang="cs-CZ" sz="24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endParaRPr lang="cs-CZ" sz="2400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endParaRPr lang="cs-CZ" sz="2400" b="1" dirty="0"/>
          </a:p>
        </p:txBody>
      </p:sp>
      <p:pic>
        <p:nvPicPr>
          <p:cNvPr id="8" name="Picture 2" descr="https://www.sousoszatec.cz/wp-content/uploads/2017/08/www.sousoszatec.cz-logo-sousos.jpg"/>
          <p:cNvPicPr/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322" y="527539"/>
            <a:ext cx="2050776" cy="103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Zuzka\Downloads\Držitel ceny ŠKOLA ROKU 20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452" y="2133450"/>
            <a:ext cx="3429000" cy="3788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47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7"/>
    </mc:Choice>
    <mc:Fallback xmlns="">
      <p:transition spd="slow" advTm="10137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2000">
              <a:srgbClr val="E88731">
                <a:alpha val="45000"/>
              </a:srgbClr>
            </a:gs>
            <a:gs pos="4000">
              <a:srgbClr val="FFCE61"/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47699" y="1016000"/>
            <a:ext cx="1072368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4">
                    <a:lumMod val="50000"/>
                  </a:schemeClr>
                </a:solidFill>
              </a:rPr>
              <a:t>ÚSPĚCHY ŠKOLY</a:t>
            </a:r>
          </a:p>
          <a:p>
            <a:endParaRPr lang="cs-CZ" sz="24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Stabilní </a:t>
            </a:r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místo v </a:t>
            </a:r>
            <a:r>
              <a:rPr lang="cs-CZ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konkurenci škol stejného typu </a:t>
            </a:r>
            <a:r>
              <a:rPr lang="cs-CZ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v okolí </a:t>
            </a:r>
            <a:r>
              <a:rPr lang="cs-CZ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– Chomutov, Most, </a:t>
            </a:r>
            <a:r>
              <a:rPr lang="cs-CZ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Podbořany, </a:t>
            </a:r>
            <a:r>
              <a:rPr lang="cs-CZ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Teplice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3</a:t>
            </a:r>
            <a:r>
              <a:rPr lang="cs-CZ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. místo v projektu Dobrá střední </a:t>
            </a:r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škola v Ústeckém kraji </a:t>
            </a:r>
          </a:p>
          <a:p>
            <a:r>
              <a:rPr lang="cs-CZ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	</a:t>
            </a:r>
            <a:r>
              <a:rPr lang="cs-CZ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-</a:t>
            </a:r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nezřizovaná Ústeckým </a:t>
            </a:r>
            <a:r>
              <a:rPr lang="cs-CZ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krajem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Otevření a příjem </a:t>
            </a:r>
            <a:r>
              <a:rPr lang="cs-CZ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žáků do oboru Výrobce </a:t>
            </a:r>
            <a:r>
              <a:rPr lang="cs-CZ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potravin se </a:t>
            </a:r>
            <a:r>
              <a:rPr lang="cs-CZ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zaměřením</a:t>
            </a:r>
            <a:r>
              <a:rPr lang="cs-CZ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Sladovník – </a:t>
            </a:r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Pivovarník</a:t>
            </a:r>
            <a:endParaRPr lang="cs-CZ" sz="2400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Zřízení </a:t>
            </a:r>
            <a:r>
              <a:rPr lang="cs-CZ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moderní </a:t>
            </a:r>
            <a:r>
              <a:rPr lang="cs-CZ" sz="2400" b="1" dirty="0" err="1">
                <a:solidFill>
                  <a:schemeClr val="bg1">
                    <a:lumMod val="75000"/>
                    <a:lumOff val="25000"/>
                  </a:schemeClr>
                </a:solidFill>
              </a:rPr>
              <a:t>Gastrolaboratoře</a:t>
            </a:r>
            <a:r>
              <a:rPr lang="cs-CZ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 </a:t>
            </a:r>
            <a:r>
              <a:rPr lang="cs-CZ" sz="2400" dirty="0">
                <a:solidFill>
                  <a:schemeClr val="bg1">
                    <a:lumMod val="75000"/>
                    <a:lumOff val="25000"/>
                  </a:schemeClr>
                </a:solidFill>
              </a:rPr>
              <a:t>v návaznosti na odborný program Kulinářské </a:t>
            </a:r>
            <a:r>
              <a:rPr lang="cs-CZ" sz="2400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umění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Vybudování školního </a:t>
            </a:r>
            <a:r>
              <a:rPr lang="cs-CZ" sz="2400" b="1" dirty="0" err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mikropivovaru</a:t>
            </a:r>
            <a:endParaRPr lang="cs-CZ" sz="24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endParaRPr lang="cs-CZ" sz="2400" b="1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endParaRPr lang="cs-CZ" sz="24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endParaRPr lang="cs-CZ" sz="2400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endParaRPr lang="cs-CZ" sz="2400" b="1" dirty="0"/>
          </a:p>
        </p:txBody>
      </p:sp>
      <p:pic>
        <p:nvPicPr>
          <p:cNvPr id="8" name="Picture 2" descr="https://www.sousoszatec.cz/wp-content/uploads/2017/08/www.sousoszatec.cz-logo-sousos.jpg"/>
          <p:cNvPicPr/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322" y="527539"/>
            <a:ext cx="2050776" cy="103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content-prg1-1.xx.fbcdn.net/v/t1.0-9/75424652_1718714484932210_3061533030247038976_o.jpg?_nc_cat=108&amp;_nc_sid=730e14&amp;_nc_ohc=nLD2Clim1RIAX_CFZRB&amp;_nc_ht=scontent-prg1-1.xx&amp;oh=5ae9b0e612a768c1153410b9564973d0&amp;oe=5FB40F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518" y="4431324"/>
            <a:ext cx="2280383" cy="16732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scontent-prg1-1.xx.fbcdn.net/v/t1.0-9/75610811_1718714444932214_2475367945367191552_o.jpg?_nc_cat=111&amp;_nc_sid=730e14&amp;_nc_ohc=OhO6jDpTZZsAX8xCsZ2&amp;_nc_ht=scontent-prg1-1.xx&amp;oh=8fe2ecac4a8cc38f0b85c703a65ac4e1&amp;oe=5FB5DE5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724" y="4431324"/>
            <a:ext cx="2316598" cy="16495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81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7"/>
    </mc:Choice>
    <mc:Fallback xmlns="">
      <p:transition spd="slow" advTm="1013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2000">
              <a:srgbClr val="E88731">
                <a:alpha val="45000"/>
              </a:srgbClr>
            </a:gs>
            <a:gs pos="4000">
              <a:srgbClr val="FFCE61"/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823545" y="1159210"/>
            <a:ext cx="6923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60</a:t>
            </a:r>
            <a:r>
              <a:rPr lang="cs-CZ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. výročí založení školy</a:t>
            </a:r>
            <a:endParaRPr lang="cs-CZ" sz="24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375" y="1925270"/>
            <a:ext cx="7354797" cy="344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00"/>
    </mc:Choice>
    <mc:Fallback xmlns="">
      <p:transition spd="slow" advTm="94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2000">
              <a:srgbClr val="E88731">
                <a:alpha val="45000"/>
              </a:srgbClr>
            </a:gs>
            <a:gs pos="4000">
              <a:srgbClr val="FFCE61"/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47699" y="1016000"/>
            <a:ext cx="1082919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4">
                    <a:lumMod val="50000"/>
                  </a:schemeClr>
                </a:solidFill>
              </a:rPr>
              <a:t>STUDIJNÍ A UČEBNÍ OBORY</a:t>
            </a:r>
          </a:p>
          <a:p>
            <a:endParaRPr lang="cs-CZ" sz="2400" b="1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Novinka ve školním roce 2020/2021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200" b="1" dirty="0" smtClean="0">
                <a:solidFill>
                  <a:schemeClr val="accent1">
                    <a:lumMod val="75000"/>
                  </a:schemeClr>
                </a:solidFill>
              </a:rPr>
              <a:t>HOTELNICTVÍ </a:t>
            </a:r>
            <a:r>
              <a:rPr lang="cs-CZ" sz="2200" b="1" dirty="0">
                <a:solidFill>
                  <a:schemeClr val="accent1">
                    <a:lumMod val="75000"/>
                  </a:schemeClr>
                </a:solidFill>
              </a:rPr>
              <a:t>SE ZAMĚŘENÍM NA CESTOVNÍ RUCH A ANIMAČNÍ ČINNOST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200" b="1" dirty="0">
                <a:solidFill>
                  <a:schemeClr val="accent1">
                    <a:lumMod val="75000"/>
                  </a:schemeClr>
                </a:solidFill>
              </a:rPr>
              <a:t>EKONOMIKA A PODNIKÁNÍ SE ZAMĚŘENÍM NA </a:t>
            </a:r>
            <a:r>
              <a:rPr lang="cs-CZ" sz="2200" b="1" dirty="0" smtClean="0">
                <a:solidFill>
                  <a:schemeClr val="accent1">
                    <a:lumMod val="75000"/>
                  </a:schemeClr>
                </a:solidFill>
              </a:rPr>
              <a:t>MARKETING </a:t>
            </a:r>
            <a:r>
              <a:rPr lang="cs-CZ" sz="2200" b="1" dirty="0">
                <a:solidFill>
                  <a:schemeClr val="accent1">
                    <a:lumMod val="75000"/>
                  </a:schemeClr>
                </a:solidFill>
              </a:rPr>
              <a:t>A MEDIÁLNÍ KOMUNIKACI</a:t>
            </a:r>
          </a:p>
          <a:p>
            <a:endParaRPr lang="cs-CZ" sz="24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HOTELNICTVÍ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GASTRONOMIE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KUCHAŘ – ČÍŠNÍK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KUCHAŘ SE ZAMĚŘENÍM </a:t>
            </a:r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CUKRÁŘ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SLADOVNÍK/PIVOVARNÍK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PODNIKÁNÍ – NÁSTAVBOVÉ STUDIUM</a:t>
            </a:r>
          </a:p>
          <a:p>
            <a:endParaRPr lang="cs-CZ" sz="2400" b="1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endParaRPr lang="cs-CZ" sz="2400" b="1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endParaRPr lang="cs-CZ" sz="2400" b="1" dirty="0"/>
          </a:p>
        </p:txBody>
      </p:sp>
      <p:pic>
        <p:nvPicPr>
          <p:cNvPr id="6" name="Picture 2" descr="https://www.sousoszatec.cz/wp-content/uploads/2017/08/www.sousoszatec.cz-logo-sousos.jpg"/>
          <p:cNvPicPr/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322" y="527539"/>
            <a:ext cx="2050776" cy="103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85" y="3198590"/>
            <a:ext cx="4067906" cy="2575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428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0"/>
    </mc:Choice>
    <mc:Fallback xmlns="">
      <p:transition spd="slow" advTm="975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2000">
              <a:srgbClr val="E88731">
                <a:alpha val="45000"/>
              </a:srgbClr>
            </a:gs>
            <a:gs pos="4000">
              <a:srgbClr val="FFCE61"/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47699" y="1016000"/>
            <a:ext cx="1082919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4">
                    <a:lumMod val="50000"/>
                  </a:schemeClr>
                </a:solidFill>
              </a:rPr>
              <a:t>BENEFITY</a:t>
            </a:r>
            <a:endParaRPr lang="cs-CZ" sz="24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endParaRPr lang="cs-CZ" sz="2400" b="1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V rámci vzdělávání nabízíme žákům následující benefity:</a:t>
            </a:r>
          </a:p>
          <a:p>
            <a:endParaRPr lang="cs-CZ" sz="2400" b="1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sz="2200" b="1" dirty="0" smtClean="0">
                <a:solidFill>
                  <a:schemeClr val="accent1">
                    <a:lumMod val="75000"/>
                  </a:schemeClr>
                </a:solidFill>
              </a:rPr>
              <a:t>Příspěvek 1.000,- Kč na profesní oblečení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sz="2200" b="1" dirty="0" smtClean="0">
                <a:solidFill>
                  <a:schemeClr val="accent1">
                    <a:lumMod val="75000"/>
                  </a:schemeClr>
                </a:solidFill>
              </a:rPr>
              <a:t>Úhradu jednoho odborného kurzu z nabídky školy dle vlastního výběru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§"/>
            </a:pPr>
            <a:r>
              <a:rPr lang="cs-CZ" sz="2200" b="1" dirty="0" smtClean="0">
                <a:solidFill>
                  <a:schemeClr val="accent1">
                    <a:lumMod val="75000"/>
                  </a:schemeClr>
                </a:solidFill>
              </a:rPr>
              <a:t>Zapůjčení učebnic zdarma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sz="24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endParaRPr lang="cs-CZ" sz="2400" b="1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endParaRPr lang="cs-CZ" sz="2400" b="1" dirty="0" smtClean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endParaRPr lang="cs-CZ" sz="2400" b="1" dirty="0"/>
          </a:p>
        </p:txBody>
      </p:sp>
      <p:pic>
        <p:nvPicPr>
          <p:cNvPr id="6" name="Picture 2" descr="https://www.sousoszatec.cz/wp-content/uploads/2017/08/www.sousoszatec.cz-logo-sousos.jpg"/>
          <p:cNvPicPr/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322" y="527539"/>
            <a:ext cx="2050776" cy="103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Zuzka\AppData\Local\Microsoft\Windows\Temporary Internet Files\Content.IE5\KTPZ83M9\benefit[1]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23" y="4199082"/>
            <a:ext cx="2760783" cy="184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74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0"/>
    </mc:Choice>
    <mc:Fallback xmlns="">
      <p:transition spd="slow" advTm="975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2000">
              <a:srgbClr val="E88731">
                <a:alpha val="45000"/>
              </a:srgbClr>
            </a:gs>
            <a:gs pos="4000">
              <a:srgbClr val="FFCE61"/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47699" y="1016000"/>
            <a:ext cx="10829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4">
                    <a:lumMod val="50000"/>
                  </a:schemeClr>
                </a:solidFill>
              </a:rPr>
              <a:t>UČEBNY</a:t>
            </a:r>
          </a:p>
          <a:p>
            <a:endParaRPr lang="cs-CZ" sz="2400" dirty="0" smtClean="0"/>
          </a:p>
          <a:p>
            <a:endParaRPr lang="cs-CZ" sz="2400" b="1" dirty="0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120225" y="1491323"/>
            <a:ext cx="16492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cs-CZ" altLang="cs-CZ" sz="16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Cvičná jídelna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424525" y="4135199"/>
            <a:ext cx="19736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cs-CZ" altLang="cs-CZ" sz="16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Jazyková učebna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632133" y="1507282"/>
            <a:ext cx="19736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cs-CZ" altLang="cs-CZ" sz="16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Učebna stolničení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537183" y="1514010"/>
            <a:ext cx="17556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cs-CZ" altLang="cs-CZ" sz="1600" b="1" dirty="0" err="1">
                <a:solidFill>
                  <a:schemeClr val="accent4">
                    <a:lumMod val="50000"/>
                  </a:schemeClr>
                </a:solidFill>
                <a:latin typeface="+mn-lt"/>
              </a:rPr>
              <a:t>Gastrolaboratoř</a:t>
            </a:r>
            <a:endParaRPr lang="cs-CZ" altLang="cs-CZ" sz="1600" b="1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351158" y="4135199"/>
            <a:ext cx="26965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Tx/>
              <a:buSzTx/>
              <a:buFontTx/>
              <a:buNone/>
            </a:pPr>
            <a:r>
              <a:rPr lang="cs-CZ" altLang="cs-CZ" sz="1600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Učebna ICT na budově A</a:t>
            </a:r>
          </a:p>
        </p:txBody>
      </p:sp>
      <p:pic>
        <p:nvPicPr>
          <p:cNvPr id="13" name="Picture 17" descr="C:\Foto-2012-2013\Ucebna\ppt-upra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078" y="4356438"/>
            <a:ext cx="3499983" cy="2329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8" descr="C:\Foto-2012-2013\ucebna-avt\P926027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r="4518"/>
          <a:stretch/>
        </p:blipFill>
        <p:spPr bwMode="auto">
          <a:xfrm>
            <a:off x="1875692" y="4392430"/>
            <a:ext cx="3647505" cy="2293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776" y="1829877"/>
            <a:ext cx="3073762" cy="2305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71" y="1821332"/>
            <a:ext cx="3176206" cy="2294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" descr="https://www.sousoszatec.cz/wp-content/uploads/2017/08/www.sousoszatec.cz-logo-sousos.jpg"/>
          <p:cNvPicPr/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322" y="527539"/>
            <a:ext cx="2050776" cy="103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7449" y="1819238"/>
            <a:ext cx="3097036" cy="2298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20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3"/>
    </mc:Choice>
    <mc:Fallback xmlns="">
      <p:transition spd="slow" advTm="1022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2000">
              <a:srgbClr val="E88731">
                <a:alpha val="45000"/>
              </a:srgbClr>
            </a:gs>
            <a:gs pos="4000">
              <a:srgbClr val="FFCE61"/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/>
          <p:cNvSpPr txBox="1"/>
          <p:nvPr/>
        </p:nvSpPr>
        <p:spPr>
          <a:xfrm>
            <a:off x="515991" y="2103630"/>
            <a:ext cx="1082919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BARMANSKÝ KURZ</a:t>
            </a:r>
          </a:p>
          <a:p>
            <a:endParaRPr lang="cs-CZ" sz="2400" b="1" dirty="0"/>
          </a:p>
        </p:txBody>
      </p:sp>
      <p:pic>
        <p:nvPicPr>
          <p:cNvPr id="13" name="Picture 2" descr="https://www.sousoszatec.cz/wp-content/uploads/2017/08/www.sousoszatec.cz-logo-sousos.jpg"/>
          <p:cNvPicPr/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322" y="527539"/>
            <a:ext cx="2050776" cy="103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589" y="884614"/>
            <a:ext cx="2582254" cy="1936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5667312" y="2975594"/>
            <a:ext cx="3982808" cy="112837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cs-CZ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BARISTICKÝ KURZ</a:t>
            </a:r>
            <a:endParaRPr lang="cs-CZ" sz="28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6" name="Picture 14" descr="D:\Foto-2013-2014\vyrezavani-zeleniny\internet\DSCF17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545" y="4258253"/>
            <a:ext cx="2731494" cy="2048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bdélník 16"/>
          <p:cNvSpPr/>
          <p:nvPr/>
        </p:nvSpPr>
        <p:spPr>
          <a:xfrm>
            <a:off x="515991" y="5352767"/>
            <a:ext cx="641233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									CARVING  </a:t>
            </a:r>
            <a:endParaRPr lang="cs-CZ" sz="28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  <a:p>
            <a:r>
              <a:rPr lang="cs-CZ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		</a:t>
            </a:r>
            <a:r>
              <a:rPr lang="cs-CZ" sz="24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VYŘEZÁVÁNÍ OVOCE A ZELENINY</a:t>
            </a:r>
            <a:endParaRPr lang="cs-CZ" sz="24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8" name="Picture 4" descr="Na obrázku může být: 3 lidé, sedící lidé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8" b="18674"/>
          <a:stretch/>
        </p:blipFill>
        <p:spPr bwMode="auto">
          <a:xfrm>
            <a:off x="3098861" y="3012290"/>
            <a:ext cx="2635604" cy="1948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s://www.sousoszatec.cz/wp-content/uploads/2017/11/www.sousoszatec.cz-baristicky-kurz-barista17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70" y="3012290"/>
            <a:ext cx="2606491" cy="1954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Na obrázku může být: 4 lidé, smějící se lidé, stojící lidé, svatba a venku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719" r="25540" b="32865"/>
          <a:stretch/>
        </p:blipFill>
        <p:spPr bwMode="auto">
          <a:xfrm>
            <a:off x="3661542" y="884614"/>
            <a:ext cx="2706047" cy="1973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https://www.sousoszatec.cz/wp-content/uploads/2018/02/www.sousoszatec.cz-kurz-carvingu-carving0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3" t="10651" r="5764" b="2905"/>
          <a:stretch/>
        </p:blipFill>
        <p:spPr bwMode="auto">
          <a:xfrm>
            <a:off x="9082209" y="3166725"/>
            <a:ext cx="2074985" cy="3140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Šipka doprava 21"/>
          <p:cNvSpPr/>
          <p:nvPr/>
        </p:nvSpPr>
        <p:spPr>
          <a:xfrm>
            <a:off x="5389181" y="5209473"/>
            <a:ext cx="978408" cy="242316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Šipka doprava 22"/>
          <p:cNvSpPr/>
          <p:nvPr/>
        </p:nvSpPr>
        <p:spPr>
          <a:xfrm>
            <a:off x="2743749" y="2546107"/>
            <a:ext cx="978408" cy="242316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Šipka doprava 23"/>
          <p:cNvSpPr/>
          <p:nvPr/>
        </p:nvSpPr>
        <p:spPr>
          <a:xfrm rot="10800000">
            <a:off x="5734465" y="3418621"/>
            <a:ext cx="978408" cy="242316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TextovéPole 24"/>
          <p:cNvSpPr txBox="1"/>
          <p:nvPr/>
        </p:nvSpPr>
        <p:spPr>
          <a:xfrm>
            <a:off x="492370" y="959004"/>
            <a:ext cx="10829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accent4">
                    <a:lumMod val="50000"/>
                  </a:schemeClr>
                </a:solidFill>
              </a:rPr>
              <a:t>KURZY</a:t>
            </a:r>
          </a:p>
          <a:p>
            <a:endParaRPr lang="cs-CZ" sz="2400" dirty="0" smtClean="0"/>
          </a:p>
          <a:p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31114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4"/>
    </mc:Choice>
    <mc:Fallback xmlns="">
      <p:transition spd="slow" advTm="10384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2000">
              <a:srgbClr val="E88731">
                <a:alpha val="45000"/>
              </a:srgbClr>
            </a:gs>
            <a:gs pos="4000">
              <a:srgbClr val="FFCE61"/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79685" y="1015999"/>
            <a:ext cx="1082919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accent4">
                    <a:lumMod val="50000"/>
                  </a:schemeClr>
                </a:solidFill>
              </a:rPr>
              <a:t>UČEBNÍ PRAXE NA PRACOVIŠTÍCH ČR</a:t>
            </a:r>
          </a:p>
          <a:p>
            <a:endParaRPr lang="cs-CZ" sz="2400" dirty="0" smtClean="0"/>
          </a:p>
          <a:p>
            <a:endParaRPr lang="cs-CZ" sz="2400" b="1" dirty="0"/>
          </a:p>
        </p:txBody>
      </p:sp>
      <p:pic>
        <p:nvPicPr>
          <p:cNvPr id="3" name="Picture 2" descr="https://www.sousoszatec.cz/wp-content/uploads/2017/08/www.sousoszatec.cz-logo-sousos.jpg"/>
          <p:cNvPicPr/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322" y="527539"/>
            <a:ext cx="2050776" cy="103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055"/>
          <p:cNvSpPr txBox="1">
            <a:spLocks noChangeArrowheads="1"/>
          </p:cNvSpPr>
          <p:nvPr/>
        </p:nvSpPr>
        <p:spPr bwMode="auto">
          <a:xfrm>
            <a:off x="479685" y="1559169"/>
            <a:ext cx="6624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20000"/>
              </a:spcBef>
              <a:buClrTx/>
              <a:buSzTx/>
              <a:buNone/>
            </a:pPr>
            <a:r>
              <a:rPr lang="cs-CZ" sz="28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OREA RESORT SKLÁŘ HARRACHOV****</a:t>
            </a:r>
            <a:endParaRPr lang="cs-CZ" altLang="cs-CZ" sz="2800" b="1" i="1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35" name="Obrázek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26" y="2082389"/>
            <a:ext cx="3425898" cy="1924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Obrázek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700" y="2082080"/>
            <a:ext cx="3399962" cy="1912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513" y="2082389"/>
            <a:ext cx="3446585" cy="1938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Text Box 1055"/>
          <p:cNvSpPr txBox="1">
            <a:spLocks noChangeArrowheads="1"/>
          </p:cNvSpPr>
          <p:nvPr/>
        </p:nvSpPr>
        <p:spPr bwMode="auto">
          <a:xfrm>
            <a:off x="479685" y="3994560"/>
            <a:ext cx="6624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buNone/>
            </a:pPr>
            <a:r>
              <a:rPr lang="cs-CZ" sz="2800" b="1" dirty="0">
                <a:solidFill>
                  <a:schemeClr val="bg1">
                    <a:lumMod val="75000"/>
                    <a:lumOff val="25000"/>
                  </a:schemeClr>
                </a:solidFill>
              </a:rPr>
              <a:t>Hotel LIONS </a:t>
            </a:r>
            <a:r>
              <a:rPr lang="cs-CZ" sz="28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Nesuchyně*****</a:t>
            </a:r>
            <a:endParaRPr lang="cs-CZ" sz="28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AutoShape 2" descr="Výsledek obrázku pro hotel lions nesuchyně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Výsledek obrázku pro hotel lions nesuchyně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0" name="Picture 6" descr="Výsledek obrázku pro hotel lions nesuchyně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12" y="4421727"/>
            <a:ext cx="3536925" cy="1914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stredisko-nesuchyne.cz/data/headerfooter/header_images/lobby00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05"/>
          <a:stretch/>
        </p:blipFill>
        <p:spPr bwMode="auto">
          <a:xfrm>
            <a:off x="4149701" y="4421727"/>
            <a:ext cx="3457812" cy="1959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stredisko-nesuchyne.cz/data/headerfooter/header_images/sal003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08"/>
          <a:stretch/>
        </p:blipFill>
        <p:spPr bwMode="auto">
          <a:xfrm>
            <a:off x="7660181" y="4421727"/>
            <a:ext cx="3265727" cy="1975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87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6"/>
    </mc:Choice>
    <mc:Fallback xmlns="">
      <p:transition spd="slow" advTm="9976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Řez">
  <a:themeElements>
    <a:clrScheme name="Slice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1711</TotalTime>
  <Words>337</Words>
  <Application>Microsoft Office PowerPoint</Application>
  <PresentationFormat>Vlastní</PresentationFormat>
  <Paragraphs>101</Paragraphs>
  <Slides>15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6" baseType="lpstr">
      <vt:lpstr>Řez</vt:lpstr>
      <vt:lpstr>Střední odborné učiliště a střední odborná škola sčmsd, žatec, s.r.o. Hošťálkovo nám. 132, 438 01 Žatec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name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Střední odborné učiliště a střední odborná škola sčmsd, žatec, s.r.o.</dc:title>
  <dc:creator>Kantor</dc:creator>
  <cp:lastModifiedBy>Zuzka</cp:lastModifiedBy>
  <cp:revision>60</cp:revision>
  <dcterms:created xsi:type="dcterms:W3CDTF">2019-09-16T08:55:25Z</dcterms:created>
  <dcterms:modified xsi:type="dcterms:W3CDTF">2020-11-15T17:32:34Z</dcterms:modified>
</cp:coreProperties>
</file>